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95" autoAdjust="0"/>
  </p:normalViewPr>
  <p:slideViewPr>
    <p:cSldViewPr>
      <p:cViewPr>
        <p:scale>
          <a:sx n="60" d="100"/>
          <a:sy n="60" d="100"/>
        </p:scale>
        <p:origin x="-1872" y="19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10D6A-DA7D-4C46-9221-CB83D4C7FF83}" type="datetimeFigureOut">
              <a:rPr lang="fr-FR" smtClean="0"/>
              <a:t>09/11/2016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FB63A-9422-42F2-817F-25D0917E22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35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FB63A-9422-42F2-817F-25D0917E224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078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C62A-375F-4639-990B-36310BBCB1D1}" type="datetimeFigureOut">
              <a:rPr lang="fr-FR" smtClean="0"/>
              <a:t>09/11/2016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16CD-E277-47AD-9CF7-D48BF12103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577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C62A-375F-4639-990B-36310BBCB1D1}" type="datetimeFigureOut">
              <a:rPr lang="fr-FR" smtClean="0"/>
              <a:t>09/11/2016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16CD-E277-47AD-9CF7-D48BF12103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29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C62A-375F-4639-990B-36310BBCB1D1}" type="datetimeFigureOut">
              <a:rPr lang="fr-FR" smtClean="0"/>
              <a:t>09/11/2016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16CD-E277-47AD-9CF7-D48BF12103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65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C62A-375F-4639-990B-36310BBCB1D1}" type="datetimeFigureOut">
              <a:rPr lang="fr-FR" smtClean="0"/>
              <a:t>09/11/2016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16CD-E277-47AD-9CF7-D48BF12103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6140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C62A-375F-4639-990B-36310BBCB1D1}" type="datetimeFigureOut">
              <a:rPr lang="fr-FR" smtClean="0"/>
              <a:t>09/11/2016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16CD-E277-47AD-9CF7-D48BF12103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122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C62A-375F-4639-990B-36310BBCB1D1}" type="datetimeFigureOut">
              <a:rPr lang="fr-FR" smtClean="0"/>
              <a:t>09/11/2016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16CD-E277-47AD-9CF7-D48BF12103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544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C62A-375F-4639-990B-36310BBCB1D1}" type="datetimeFigureOut">
              <a:rPr lang="fr-FR" smtClean="0"/>
              <a:t>09/11/2016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16CD-E277-47AD-9CF7-D48BF12103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65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C62A-375F-4639-990B-36310BBCB1D1}" type="datetimeFigureOut">
              <a:rPr lang="fr-FR" smtClean="0"/>
              <a:t>09/11/2016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16CD-E277-47AD-9CF7-D48BF12103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33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C62A-375F-4639-990B-36310BBCB1D1}" type="datetimeFigureOut">
              <a:rPr lang="fr-FR" smtClean="0"/>
              <a:t>09/11/2016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16CD-E277-47AD-9CF7-D48BF12103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095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C62A-375F-4639-990B-36310BBCB1D1}" type="datetimeFigureOut">
              <a:rPr lang="fr-FR" smtClean="0"/>
              <a:t>09/11/2016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16CD-E277-47AD-9CF7-D48BF12103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6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C62A-375F-4639-990B-36310BBCB1D1}" type="datetimeFigureOut">
              <a:rPr lang="fr-FR" smtClean="0"/>
              <a:t>09/11/2016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16CD-E277-47AD-9CF7-D48BF12103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05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BC62A-375F-4639-990B-36310BBCB1D1}" type="datetimeFigureOut">
              <a:rPr lang="fr-FR" smtClean="0"/>
              <a:t>09/11/2016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E16CD-E277-47AD-9CF7-D48BF12103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39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e 82"/>
          <p:cNvGrpSpPr/>
          <p:nvPr/>
        </p:nvGrpSpPr>
        <p:grpSpPr>
          <a:xfrm>
            <a:off x="332656" y="1547664"/>
            <a:ext cx="216024" cy="7200800"/>
            <a:chOff x="332656" y="1763688"/>
            <a:chExt cx="216024" cy="7200800"/>
          </a:xfrm>
        </p:grpSpPr>
        <p:cxnSp>
          <p:nvCxnSpPr>
            <p:cNvPr id="6" name="Connecteur droit 5"/>
            <p:cNvCxnSpPr/>
            <p:nvPr/>
          </p:nvCxnSpPr>
          <p:spPr>
            <a:xfrm>
              <a:off x="332656" y="1763688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>
              <a:off x="332656" y="2051720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332656" y="2339752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>
              <a:off x="332656" y="2627784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332656" y="2915816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332656" y="3203880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332656" y="3491912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>
              <a:off x="332656" y="3779944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332656" y="4067976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332656" y="4356008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332656" y="4644040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332656" y="4932072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332656" y="5220104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332656" y="5508136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>
              <a:off x="332656" y="5796168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>
              <a:off x="332656" y="6084200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>
              <a:off x="332656" y="6372232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332656" y="6660264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>
              <a:off x="332656" y="6948296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>
              <a:off x="332656" y="7236328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>
              <a:off x="332656" y="7524360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>
              <a:off x="332656" y="7812392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>
              <a:off x="332656" y="8100424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>
              <a:off x="332656" y="8388456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332656" y="8676488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>
              <a:off x="332656" y="1763688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332656" y="2051720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>
              <a:off x="332656" y="2339752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>
              <a:off x="332656" y="2627784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332656" y="2915816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>
              <a:off x="332656" y="3203848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>
              <a:off x="332656" y="3491880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>
              <a:off x="332656" y="3779912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>
              <a:off x="332656" y="4067944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>
              <a:off x="332656" y="4355976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>
              <a:off x="332656" y="4644008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>
              <a:off x="332656" y="4932040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>
              <a:off x="332656" y="5220072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>
              <a:off x="332656" y="5508104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>
              <a:off x="332656" y="5796136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>
              <a:off x="332656" y="6084168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>
              <a:off x="332656" y="6372200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>
              <a:off x="332656" y="6660232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>
              <a:off x="332656" y="6948264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>
              <a:off x="332656" y="7236296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>
              <a:off x="332656" y="7524328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>
              <a:off x="332656" y="7812360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>
              <a:off x="332656" y="8100392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>
              <a:off x="332656" y="8388424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332656" y="8676456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>
              <a:off x="332656" y="8964488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ZoneTexte 79"/>
          <p:cNvSpPr txBox="1"/>
          <p:nvPr/>
        </p:nvSpPr>
        <p:spPr>
          <a:xfrm>
            <a:off x="548680" y="10750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Comparaison des système éducatifs (D- GB- F- P )</a:t>
            </a:r>
            <a:endParaRPr lang="fr-FR" dirty="0"/>
          </a:p>
        </p:txBody>
      </p:sp>
      <p:sp>
        <p:nvSpPr>
          <p:cNvPr id="81" name="ZoneTexte 80"/>
          <p:cNvSpPr txBox="1"/>
          <p:nvPr/>
        </p:nvSpPr>
        <p:spPr>
          <a:xfrm>
            <a:off x="548680" y="53026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Education formelle </a:t>
            </a:r>
            <a:r>
              <a:rPr lang="fr-FR" b="1" smtClean="0"/>
              <a:t>en FRANCE</a:t>
            </a:r>
            <a:endParaRPr lang="fr-FR" dirty="0"/>
          </a:p>
        </p:txBody>
      </p:sp>
      <p:sp>
        <p:nvSpPr>
          <p:cNvPr id="82" name="ZoneTexte 81"/>
          <p:cNvSpPr txBox="1"/>
          <p:nvPr/>
        </p:nvSpPr>
        <p:spPr>
          <a:xfrm>
            <a:off x="1124744" y="7956376"/>
            <a:ext cx="1296144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lIns="72000" tIns="0" rIns="0" bIns="0" rtlCol="0">
            <a:spAutoFit/>
          </a:bodyPr>
          <a:lstStyle/>
          <a:p>
            <a:r>
              <a:rPr lang="fr-FR" dirty="0" smtClean="0"/>
              <a:t>Crèches</a:t>
            </a:r>
          </a:p>
          <a:p>
            <a:r>
              <a:rPr lang="fr-FR" dirty="0" smtClean="0"/>
              <a:t>Nourrices</a:t>
            </a:r>
          </a:p>
          <a:p>
            <a:endParaRPr lang="fr-FR" dirty="0"/>
          </a:p>
        </p:txBody>
      </p:sp>
      <p:sp>
        <p:nvSpPr>
          <p:cNvPr id="84" name="ZoneTexte 83"/>
          <p:cNvSpPr txBox="1"/>
          <p:nvPr/>
        </p:nvSpPr>
        <p:spPr>
          <a:xfrm>
            <a:off x="2492896" y="7958116"/>
            <a:ext cx="1440160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lIns="72000" tIns="0" rIns="0" bIns="0" rtlCol="0">
            <a:spAutoFit/>
          </a:bodyPr>
          <a:lstStyle/>
          <a:p>
            <a:r>
              <a:rPr lang="fr-FR" dirty="0" smtClean="0"/>
              <a:t>Communauté de Communes</a:t>
            </a:r>
          </a:p>
          <a:p>
            <a:r>
              <a:rPr lang="fr-FR" dirty="0" smtClean="0"/>
              <a:t>Département</a:t>
            </a:r>
          </a:p>
        </p:txBody>
      </p:sp>
      <p:sp>
        <p:nvSpPr>
          <p:cNvPr id="85" name="ZoneTexte 84"/>
          <p:cNvSpPr txBox="1"/>
          <p:nvPr/>
        </p:nvSpPr>
        <p:spPr>
          <a:xfrm>
            <a:off x="4005063" y="7956376"/>
            <a:ext cx="1512169" cy="73866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lIns="72000" tIns="0" rIns="0" bIns="0" rtlCol="0">
            <a:spAutoFit/>
          </a:bodyPr>
          <a:lstStyle/>
          <a:p>
            <a:r>
              <a:rPr lang="fr-FR" sz="1600" dirty="0" err="1" smtClean="0"/>
              <a:t>CdC</a:t>
            </a:r>
            <a:r>
              <a:rPr lang="fr-FR" sz="1600" dirty="0" smtClean="0"/>
              <a:t>, Parents, Employeurs, CAF, Mut. Française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1124744" y="1043608"/>
            <a:ext cx="1296144" cy="37107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72000" rIns="0" rtlCol="0">
            <a:spAutoFit/>
          </a:bodyPr>
          <a:lstStyle/>
          <a:p>
            <a:r>
              <a:rPr lang="fr-FR" dirty="0" smtClean="0"/>
              <a:t>Dispositif</a:t>
            </a:r>
          </a:p>
        </p:txBody>
      </p:sp>
      <p:sp>
        <p:nvSpPr>
          <p:cNvPr id="87" name="ZoneTexte 86"/>
          <p:cNvSpPr txBox="1"/>
          <p:nvPr/>
        </p:nvSpPr>
        <p:spPr>
          <a:xfrm>
            <a:off x="2492896" y="1045348"/>
            <a:ext cx="1440160" cy="36933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72000" rIns="0" rtlCol="0">
            <a:spAutoFit/>
          </a:bodyPr>
          <a:lstStyle/>
          <a:p>
            <a:r>
              <a:rPr lang="fr-FR" dirty="0" smtClean="0"/>
              <a:t>Organisateur</a:t>
            </a:r>
            <a:endParaRPr lang="fr-FR" dirty="0"/>
          </a:p>
        </p:txBody>
      </p:sp>
      <p:sp>
        <p:nvSpPr>
          <p:cNvPr id="88" name="ZoneTexte 87"/>
          <p:cNvSpPr txBox="1"/>
          <p:nvPr/>
        </p:nvSpPr>
        <p:spPr>
          <a:xfrm>
            <a:off x="4005064" y="1043608"/>
            <a:ext cx="1512168" cy="36933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72000" rIns="0" rtlCol="0">
            <a:spAutoFit/>
          </a:bodyPr>
          <a:lstStyle/>
          <a:p>
            <a:r>
              <a:rPr lang="fr-FR" dirty="0" smtClean="0"/>
              <a:t>Financement</a:t>
            </a:r>
            <a:endParaRPr lang="fr-FR" dirty="0"/>
          </a:p>
        </p:txBody>
      </p:sp>
      <p:sp>
        <p:nvSpPr>
          <p:cNvPr id="89" name="ZoneTexte 88"/>
          <p:cNvSpPr txBox="1"/>
          <p:nvPr/>
        </p:nvSpPr>
        <p:spPr>
          <a:xfrm>
            <a:off x="1124744" y="7020272"/>
            <a:ext cx="1296144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lIns="72000" tIns="0" rIns="0" bIns="0" rtlCol="0">
            <a:spAutoFit/>
          </a:bodyPr>
          <a:lstStyle/>
          <a:p>
            <a:r>
              <a:rPr lang="fr-FR" dirty="0" smtClean="0"/>
              <a:t>Ecole  </a:t>
            </a:r>
          </a:p>
          <a:p>
            <a:r>
              <a:rPr lang="fr-FR" dirty="0" smtClean="0"/>
              <a:t>Maternelle</a:t>
            </a:r>
          </a:p>
          <a:p>
            <a:endParaRPr lang="fr-FR" dirty="0" smtClean="0"/>
          </a:p>
        </p:txBody>
      </p:sp>
      <p:sp>
        <p:nvSpPr>
          <p:cNvPr id="90" name="ZoneTexte 89"/>
          <p:cNvSpPr txBox="1"/>
          <p:nvPr/>
        </p:nvSpPr>
        <p:spPr>
          <a:xfrm>
            <a:off x="2492896" y="7022012"/>
            <a:ext cx="1440160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lIns="72000" tIns="0" rIns="0" bIns="0" rtlCol="0">
            <a:spAutoFit/>
          </a:bodyPr>
          <a:lstStyle/>
          <a:p>
            <a:r>
              <a:rPr lang="fr-FR" dirty="0"/>
              <a:t>Etat (</a:t>
            </a:r>
            <a:r>
              <a:rPr lang="fr-FR" dirty="0" smtClean="0"/>
              <a:t>Education Nationale)</a:t>
            </a:r>
            <a:endParaRPr lang="fr-FR" dirty="0"/>
          </a:p>
        </p:txBody>
      </p:sp>
      <p:sp>
        <p:nvSpPr>
          <p:cNvPr id="91" name="ZoneTexte 90"/>
          <p:cNvSpPr txBox="1"/>
          <p:nvPr/>
        </p:nvSpPr>
        <p:spPr>
          <a:xfrm>
            <a:off x="4005064" y="7020272"/>
            <a:ext cx="1512168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lIns="72000" tIns="0" rIns="0" bIns="0" rtlCol="0">
            <a:spAutoFit/>
          </a:bodyPr>
          <a:lstStyle/>
          <a:p>
            <a:r>
              <a:rPr lang="fr-FR" dirty="0" smtClean="0"/>
              <a:t>Etat</a:t>
            </a:r>
          </a:p>
          <a:p>
            <a:r>
              <a:rPr lang="fr-FR" dirty="0" smtClean="0"/>
              <a:t>Ville</a:t>
            </a:r>
          </a:p>
          <a:p>
            <a:r>
              <a:rPr lang="fr-FR" dirty="0" smtClean="0"/>
              <a:t>Parents(privé)</a:t>
            </a:r>
            <a:endParaRPr lang="fr-FR" dirty="0"/>
          </a:p>
        </p:txBody>
      </p:sp>
      <p:sp>
        <p:nvSpPr>
          <p:cNvPr id="92" name="ZoneTexte 91"/>
          <p:cNvSpPr txBox="1"/>
          <p:nvPr/>
        </p:nvSpPr>
        <p:spPr>
          <a:xfrm>
            <a:off x="1124744" y="5580112"/>
            <a:ext cx="1296144" cy="138499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lIns="72000" tIns="0" rIns="0" bIns="0" rtlCol="0">
            <a:spAutoFit/>
          </a:bodyPr>
          <a:lstStyle/>
          <a:p>
            <a:r>
              <a:rPr lang="fr-FR" dirty="0" smtClean="0"/>
              <a:t>Ecole  </a:t>
            </a:r>
          </a:p>
          <a:p>
            <a:r>
              <a:rPr lang="fr-FR" dirty="0" smtClean="0"/>
              <a:t>Elémentaire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93" name="ZoneTexte 92"/>
          <p:cNvSpPr txBox="1"/>
          <p:nvPr/>
        </p:nvSpPr>
        <p:spPr>
          <a:xfrm>
            <a:off x="2492896" y="5581852"/>
            <a:ext cx="1440160" cy="138499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lIns="72000" tIns="0" rIns="0" bIns="0" rtlCol="0">
            <a:spAutoFit/>
          </a:bodyPr>
          <a:lstStyle/>
          <a:p>
            <a:r>
              <a:rPr lang="fr-FR" dirty="0" smtClean="0"/>
              <a:t>Etat </a:t>
            </a:r>
            <a:r>
              <a:rPr lang="fr-FR" dirty="0"/>
              <a:t>(</a:t>
            </a:r>
            <a:r>
              <a:rPr lang="fr-FR" dirty="0" smtClean="0"/>
              <a:t>Education Nationale)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94" name="ZoneTexte 93"/>
          <p:cNvSpPr txBox="1"/>
          <p:nvPr/>
        </p:nvSpPr>
        <p:spPr>
          <a:xfrm>
            <a:off x="4005064" y="5580112"/>
            <a:ext cx="1512168" cy="138499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lIns="72000" tIns="0" rIns="0" bIns="0" rtlCol="0">
            <a:spAutoFit/>
          </a:bodyPr>
          <a:lstStyle/>
          <a:p>
            <a:r>
              <a:rPr lang="fr-FR" dirty="0" smtClean="0"/>
              <a:t>Etat</a:t>
            </a:r>
          </a:p>
          <a:p>
            <a:r>
              <a:rPr lang="fr-FR" dirty="0" smtClean="0"/>
              <a:t>Ville (locaux)</a:t>
            </a:r>
            <a:endParaRPr lang="fr-FR" dirty="0"/>
          </a:p>
          <a:p>
            <a:r>
              <a:rPr lang="fr-FR" dirty="0" smtClean="0"/>
              <a:t>Parents(privé</a:t>
            </a:r>
            <a:r>
              <a:rPr lang="fr-FR" dirty="0"/>
              <a:t>)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95" name="ZoneTexte 94"/>
          <p:cNvSpPr txBox="1"/>
          <p:nvPr/>
        </p:nvSpPr>
        <p:spPr>
          <a:xfrm>
            <a:off x="1124744" y="4427984"/>
            <a:ext cx="1296144" cy="110799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lIns="72000" tIns="0" rIns="0" bIns="0" rtlCol="0">
            <a:spAutoFit/>
          </a:bodyPr>
          <a:lstStyle/>
          <a:p>
            <a:r>
              <a:rPr lang="fr-FR" dirty="0" smtClean="0"/>
              <a:t>Collège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96" name="ZoneTexte 95"/>
          <p:cNvSpPr txBox="1"/>
          <p:nvPr/>
        </p:nvSpPr>
        <p:spPr>
          <a:xfrm>
            <a:off x="2492896" y="4429724"/>
            <a:ext cx="1440160" cy="110799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lIns="72000" tIns="0" rIns="0" bIns="0" rtlCol="0">
            <a:spAutoFit/>
          </a:bodyPr>
          <a:lstStyle/>
          <a:p>
            <a:r>
              <a:rPr lang="fr-FR" dirty="0"/>
              <a:t>Etat (</a:t>
            </a:r>
            <a:r>
              <a:rPr lang="fr-FR" dirty="0" smtClean="0"/>
              <a:t>Education Nationale)</a:t>
            </a:r>
          </a:p>
          <a:p>
            <a:endParaRPr lang="fr-FR" dirty="0" smtClean="0"/>
          </a:p>
        </p:txBody>
      </p:sp>
      <p:sp>
        <p:nvSpPr>
          <p:cNvPr id="97" name="ZoneTexte 96"/>
          <p:cNvSpPr txBox="1"/>
          <p:nvPr/>
        </p:nvSpPr>
        <p:spPr>
          <a:xfrm>
            <a:off x="4005064" y="4427984"/>
            <a:ext cx="1512168" cy="110799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lIns="72000" tIns="0" rIns="0" bIns="0" rtlCol="0">
            <a:spAutoFit/>
          </a:bodyPr>
          <a:lstStyle/>
          <a:p>
            <a:r>
              <a:rPr lang="fr-FR" dirty="0" smtClean="0"/>
              <a:t>Etat</a:t>
            </a:r>
          </a:p>
          <a:p>
            <a:r>
              <a:rPr lang="fr-FR" dirty="0" smtClean="0"/>
              <a:t>Département</a:t>
            </a:r>
          </a:p>
          <a:p>
            <a:r>
              <a:rPr lang="fr-FR" dirty="0" smtClean="0"/>
              <a:t>Ville</a:t>
            </a:r>
          </a:p>
          <a:p>
            <a:r>
              <a:rPr lang="fr-FR" dirty="0"/>
              <a:t>Parents(privé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98" name="ZoneTexte 97"/>
          <p:cNvSpPr txBox="1"/>
          <p:nvPr/>
        </p:nvSpPr>
        <p:spPr>
          <a:xfrm>
            <a:off x="1124744" y="3563888"/>
            <a:ext cx="1296144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lIns="72000" tIns="0" rIns="0" bIns="0" rtlCol="0">
            <a:spAutoFit/>
          </a:bodyPr>
          <a:lstStyle/>
          <a:p>
            <a:r>
              <a:rPr lang="fr-FR" dirty="0" smtClean="0"/>
              <a:t>Lycée Caen)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99" name="ZoneTexte 98"/>
          <p:cNvSpPr txBox="1"/>
          <p:nvPr/>
        </p:nvSpPr>
        <p:spPr>
          <a:xfrm>
            <a:off x="2492896" y="3565628"/>
            <a:ext cx="1440160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lIns="72000" tIns="0" rIns="0" bIns="0" rtlCol="0">
            <a:spAutoFit/>
          </a:bodyPr>
          <a:lstStyle/>
          <a:p>
            <a:r>
              <a:rPr lang="fr-FR" dirty="0"/>
              <a:t>Etat (</a:t>
            </a:r>
            <a:r>
              <a:rPr lang="fr-FR" dirty="0" smtClean="0"/>
              <a:t>Education Nationale)</a:t>
            </a:r>
            <a:endParaRPr lang="fr-FR" dirty="0"/>
          </a:p>
        </p:txBody>
      </p:sp>
      <p:sp>
        <p:nvSpPr>
          <p:cNvPr id="100" name="ZoneTexte 99"/>
          <p:cNvSpPr txBox="1"/>
          <p:nvPr/>
        </p:nvSpPr>
        <p:spPr>
          <a:xfrm>
            <a:off x="4005064" y="3563888"/>
            <a:ext cx="1512168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lIns="72000" tIns="0" rIns="0" bIns="0" rtlCol="0">
            <a:spAutoFit/>
          </a:bodyPr>
          <a:lstStyle/>
          <a:p>
            <a:r>
              <a:rPr lang="fr-FR" dirty="0" smtClean="0"/>
              <a:t>Etat</a:t>
            </a:r>
          </a:p>
          <a:p>
            <a:r>
              <a:rPr lang="fr-FR" dirty="0" smtClean="0"/>
              <a:t>Région</a:t>
            </a:r>
          </a:p>
          <a:p>
            <a:r>
              <a:rPr lang="fr-FR" dirty="0" smtClean="0"/>
              <a:t>Parents (privé)</a:t>
            </a:r>
            <a:endParaRPr lang="fr-FR" dirty="0"/>
          </a:p>
        </p:txBody>
      </p:sp>
      <p:sp>
        <p:nvSpPr>
          <p:cNvPr id="101" name="ZoneTexte 100"/>
          <p:cNvSpPr txBox="1"/>
          <p:nvPr/>
        </p:nvSpPr>
        <p:spPr>
          <a:xfrm>
            <a:off x="1124744" y="1547664"/>
            <a:ext cx="1296144" cy="193899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lIns="72000" tIns="0" rIns="0" bIns="0" rtlCol="0">
            <a:spAutoFit/>
          </a:bodyPr>
          <a:lstStyle/>
          <a:p>
            <a:r>
              <a:rPr lang="fr-FR" dirty="0" smtClean="0"/>
              <a:t>Université</a:t>
            </a:r>
          </a:p>
          <a:p>
            <a:r>
              <a:rPr lang="fr-FR" dirty="0" smtClean="0"/>
              <a:t>Ecoles sup.  (France,  Europe, monde) </a:t>
            </a:r>
          </a:p>
          <a:p>
            <a:endParaRPr lang="fr-FR" dirty="0"/>
          </a:p>
          <a:p>
            <a:endParaRPr lang="fr-FR" dirty="0" smtClean="0"/>
          </a:p>
        </p:txBody>
      </p:sp>
      <p:sp>
        <p:nvSpPr>
          <p:cNvPr id="102" name="ZoneTexte 101"/>
          <p:cNvSpPr txBox="1"/>
          <p:nvPr/>
        </p:nvSpPr>
        <p:spPr>
          <a:xfrm>
            <a:off x="2492896" y="1549404"/>
            <a:ext cx="1440160" cy="193899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lIns="72000" tIns="0" rIns="0" bIns="0" rtlCol="0">
            <a:spAutoFit/>
          </a:bodyPr>
          <a:lstStyle/>
          <a:p>
            <a:r>
              <a:rPr lang="fr-FR" dirty="0" smtClean="0"/>
              <a:t>Etat</a:t>
            </a:r>
          </a:p>
          <a:p>
            <a:r>
              <a:rPr lang="fr-FR" dirty="0" smtClean="0"/>
              <a:t>Ville</a:t>
            </a:r>
          </a:p>
          <a:p>
            <a:r>
              <a:rPr lang="fr-FR" dirty="0" smtClean="0"/>
              <a:t>Privé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103" name="ZoneTexte 102"/>
          <p:cNvSpPr txBox="1"/>
          <p:nvPr/>
        </p:nvSpPr>
        <p:spPr>
          <a:xfrm>
            <a:off x="4005064" y="1547664"/>
            <a:ext cx="1512168" cy="193899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lIns="72000" tIns="0" rIns="0" bIns="0" rtlCol="0">
            <a:spAutoFit/>
          </a:bodyPr>
          <a:lstStyle/>
          <a:p>
            <a:r>
              <a:rPr lang="fr-FR" dirty="0" smtClean="0"/>
              <a:t>Etat</a:t>
            </a:r>
          </a:p>
          <a:p>
            <a:r>
              <a:rPr lang="fr-FR" dirty="0" smtClean="0"/>
              <a:t>Etudiants</a:t>
            </a:r>
          </a:p>
          <a:p>
            <a:r>
              <a:rPr lang="fr-FR" dirty="0" smtClean="0"/>
              <a:t>Entreprises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  <p:sp>
        <p:nvSpPr>
          <p:cNvPr id="104" name="Rectangle 103"/>
          <p:cNvSpPr/>
          <p:nvPr/>
        </p:nvSpPr>
        <p:spPr>
          <a:xfrm>
            <a:off x="5661280" y="2123984"/>
            <a:ext cx="288000" cy="2304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Rectangle 104"/>
          <p:cNvSpPr/>
          <p:nvPr/>
        </p:nvSpPr>
        <p:spPr>
          <a:xfrm>
            <a:off x="6093328" y="1547664"/>
            <a:ext cx="288000" cy="288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ZoneTexte 105"/>
          <p:cNvSpPr txBox="1"/>
          <p:nvPr/>
        </p:nvSpPr>
        <p:spPr>
          <a:xfrm>
            <a:off x="5544426" y="2123728"/>
            <a:ext cx="476862" cy="2658810"/>
          </a:xfrm>
          <a:prstGeom prst="rect">
            <a:avLst/>
          </a:prstGeom>
          <a:noFill/>
        </p:spPr>
        <p:txBody>
          <a:bodyPr vert="wordArtVert" wrap="square" tIns="0" bIns="0" rtlCol="0">
            <a:spAutoFit/>
          </a:bodyPr>
          <a:lstStyle/>
          <a:p>
            <a:r>
              <a:rPr lang="fr-FR" sz="1600" b="1" dirty="0" smtClean="0"/>
              <a:t>Technique</a:t>
            </a:r>
            <a:endParaRPr lang="fr-FR" sz="1600" b="1" dirty="0"/>
          </a:p>
        </p:txBody>
      </p:sp>
      <p:sp>
        <p:nvSpPr>
          <p:cNvPr id="107" name="ZoneTexte 106"/>
          <p:cNvSpPr txBox="1"/>
          <p:nvPr/>
        </p:nvSpPr>
        <p:spPr>
          <a:xfrm>
            <a:off x="6013023" y="1547664"/>
            <a:ext cx="476862" cy="4032320"/>
          </a:xfrm>
          <a:prstGeom prst="rect">
            <a:avLst/>
          </a:prstGeom>
          <a:noFill/>
        </p:spPr>
        <p:txBody>
          <a:bodyPr vert="wordArtVert" wrap="square" tIns="0" bIns="0" rtlCol="0">
            <a:spAutoFit/>
          </a:bodyPr>
          <a:lstStyle/>
          <a:p>
            <a:r>
              <a:rPr lang="fr-FR" sz="1600" b="1" dirty="0" smtClean="0"/>
              <a:t>Apprentissage</a:t>
            </a:r>
            <a:endParaRPr lang="fr-FR" sz="1600" b="1" dirty="0"/>
          </a:p>
        </p:txBody>
      </p:sp>
      <p:sp>
        <p:nvSpPr>
          <p:cNvPr id="108" name="Pentagone 107"/>
          <p:cNvSpPr/>
          <p:nvPr/>
        </p:nvSpPr>
        <p:spPr>
          <a:xfrm rot="-5400000">
            <a:off x="404696" y="8172464"/>
            <a:ext cx="864000" cy="288000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Pentagone 108"/>
          <p:cNvSpPr/>
          <p:nvPr/>
        </p:nvSpPr>
        <p:spPr>
          <a:xfrm rot="-5400000">
            <a:off x="404696" y="7308272"/>
            <a:ext cx="864000" cy="288000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Pentagone 109"/>
          <p:cNvSpPr/>
          <p:nvPr/>
        </p:nvSpPr>
        <p:spPr>
          <a:xfrm rot="-5400000">
            <a:off x="116696" y="6156112"/>
            <a:ext cx="1440000" cy="288000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Pentagone 110"/>
          <p:cNvSpPr/>
          <p:nvPr/>
        </p:nvSpPr>
        <p:spPr>
          <a:xfrm rot="-5400000">
            <a:off x="260696" y="4859984"/>
            <a:ext cx="1152000" cy="288000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Pentagone 111"/>
          <p:cNvSpPr/>
          <p:nvPr/>
        </p:nvSpPr>
        <p:spPr>
          <a:xfrm rot="-5400000">
            <a:off x="404696" y="3851888"/>
            <a:ext cx="864000" cy="288000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Pentagone 112"/>
          <p:cNvSpPr/>
          <p:nvPr/>
        </p:nvSpPr>
        <p:spPr>
          <a:xfrm rot="-5400000">
            <a:off x="-171304" y="2411664"/>
            <a:ext cx="2016000" cy="288000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https://upload.wikimedia.org/wikipedia/commons/thumb/5/54/Civil_and_Naval_Ensign_of_France.svg/langfr-225px-Civil_and_Naval_Ensign_of_Franc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596" y="156596"/>
            <a:ext cx="1065463" cy="710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4624" y="709228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114" name="ZoneTexte 113"/>
          <p:cNvSpPr txBox="1"/>
          <p:nvPr/>
        </p:nvSpPr>
        <p:spPr>
          <a:xfrm>
            <a:off x="-9934" y="5652120"/>
            <a:ext cx="48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</a:t>
            </a:r>
            <a:endParaRPr lang="fr-FR" dirty="0"/>
          </a:p>
        </p:txBody>
      </p:sp>
      <p:sp>
        <p:nvSpPr>
          <p:cNvPr id="115" name="ZoneTexte 114"/>
          <p:cNvSpPr txBox="1"/>
          <p:nvPr/>
        </p:nvSpPr>
        <p:spPr>
          <a:xfrm>
            <a:off x="-1534" y="971600"/>
            <a:ext cx="622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Age</a:t>
            </a:r>
            <a:endParaRPr lang="fr-FR" dirty="0"/>
          </a:p>
        </p:txBody>
      </p:sp>
      <p:sp>
        <p:nvSpPr>
          <p:cNvPr id="116" name="ZoneTexte 115"/>
          <p:cNvSpPr txBox="1"/>
          <p:nvPr/>
        </p:nvSpPr>
        <p:spPr>
          <a:xfrm>
            <a:off x="-9934" y="4211960"/>
            <a:ext cx="48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15</a:t>
            </a:r>
            <a:endParaRPr lang="fr-FR" dirty="0"/>
          </a:p>
        </p:txBody>
      </p:sp>
      <p:sp>
        <p:nvSpPr>
          <p:cNvPr id="117" name="ZoneTexte 116"/>
          <p:cNvSpPr txBox="1"/>
          <p:nvPr/>
        </p:nvSpPr>
        <p:spPr>
          <a:xfrm>
            <a:off x="-9934" y="2771800"/>
            <a:ext cx="48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</a:t>
            </a:r>
            <a:endParaRPr lang="fr-FR" dirty="0"/>
          </a:p>
        </p:txBody>
      </p:sp>
      <p:sp>
        <p:nvSpPr>
          <p:cNvPr id="118" name="ZoneTexte 117"/>
          <p:cNvSpPr txBox="1"/>
          <p:nvPr/>
        </p:nvSpPr>
        <p:spPr>
          <a:xfrm>
            <a:off x="-9934" y="1331640"/>
            <a:ext cx="48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283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5966255" y="1475672"/>
            <a:ext cx="423783" cy="734481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3" name="Groupe 82"/>
          <p:cNvGrpSpPr/>
          <p:nvPr/>
        </p:nvGrpSpPr>
        <p:grpSpPr>
          <a:xfrm>
            <a:off x="332656" y="1763688"/>
            <a:ext cx="216024" cy="7200800"/>
            <a:chOff x="332656" y="1763688"/>
            <a:chExt cx="216024" cy="7200800"/>
          </a:xfrm>
        </p:grpSpPr>
        <p:cxnSp>
          <p:nvCxnSpPr>
            <p:cNvPr id="6" name="Connecteur droit 5"/>
            <p:cNvCxnSpPr/>
            <p:nvPr/>
          </p:nvCxnSpPr>
          <p:spPr>
            <a:xfrm>
              <a:off x="332656" y="1763688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>
              <a:off x="332656" y="2051720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332656" y="2339752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>
              <a:off x="332656" y="2627784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332656" y="2915816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332656" y="3203880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332656" y="3491912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>
              <a:off x="332656" y="3779944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332656" y="4067976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332656" y="4356008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332656" y="4644040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332656" y="4932072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332656" y="5220104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332656" y="5508136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>
              <a:off x="332656" y="5796168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>
              <a:off x="332656" y="6084200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>
              <a:off x="332656" y="6372232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332656" y="6660264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>
              <a:off x="332656" y="6948296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>
              <a:off x="332656" y="7236328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>
              <a:off x="332656" y="7524360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>
              <a:off x="332656" y="7812392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>
              <a:off x="332656" y="8100424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>
              <a:off x="332656" y="8388456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332656" y="8676488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>
              <a:off x="332656" y="1763688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332656" y="2051720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>
              <a:off x="332656" y="2339752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>
              <a:off x="332656" y="2627784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332656" y="2915816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>
              <a:off x="332656" y="3203848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>
              <a:off x="332656" y="3491880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>
              <a:off x="332656" y="3779912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>
              <a:off x="332656" y="4067944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>
              <a:off x="332656" y="4355976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>
              <a:off x="332656" y="4644008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>
              <a:off x="332656" y="4932040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>
              <a:off x="332656" y="5220072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>
              <a:off x="332656" y="5508104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>
              <a:off x="332656" y="5796136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>
              <a:off x="332656" y="6084168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>
              <a:off x="332656" y="6372200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>
              <a:off x="332656" y="6660232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>
              <a:off x="332656" y="6948264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>
              <a:off x="332656" y="7236296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>
              <a:off x="332656" y="7524328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>
              <a:off x="332656" y="7812360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>
              <a:off x="332656" y="8100392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>
              <a:off x="332656" y="8388424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332656" y="8676456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>
              <a:off x="332656" y="8964488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ZoneTexte 79"/>
          <p:cNvSpPr txBox="1"/>
          <p:nvPr/>
        </p:nvSpPr>
        <p:spPr>
          <a:xfrm>
            <a:off x="548680" y="10750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Comparaison des système éducatifs (D- GB- F- P )</a:t>
            </a:r>
            <a:endParaRPr lang="fr-FR" dirty="0"/>
          </a:p>
        </p:txBody>
      </p:sp>
      <p:sp>
        <p:nvSpPr>
          <p:cNvPr id="81" name="ZoneTexte 80"/>
          <p:cNvSpPr txBox="1"/>
          <p:nvPr/>
        </p:nvSpPr>
        <p:spPr>
          <a:xfrm>
            <a:off x="548680" y="530260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Politique jeunesse ‘’Val es dunes’’</a:t>
            </a:r>
            <a:endParaRPr lang="fr-FR" sz="2400" dirty="0"/>
          </a:p>
        </p:txBody>
      </p:sp>
      <p:sp>
        <p:nvSpPr>
          <p:cNvPr id="98" name="ZoneTexte 97"/>
          <p:cNvSpPr txBox="1"/>
          <p:nvPr/>
        </p:nvSpPr>
        <p:spPr>
          <a:xfrm>
            <a:off x="1124744" y="5526102"/>
            <a:ext cx="1296144" cy="249299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lIns="72000" tIns="0" rIns="0" bIns="0" rtlCol="0">
            <a:spAutoFit/>
          </a:bodyPr>
          <a:lstStyle/>
          <a:p>
            <a:r>
              <a:rPr lang="fr-FR" dirty="0" smtClean="0"/>
              <a:t>Centres de loisirs </a:t>
            </a:r>
          </a:p>
          <a:p>
            <a:endParaRPr lang="fr-FR" dirty="0"/>
          </a:p>
          <a:p>
            <a:r>
              <a:rPr lang="fr-FR" dirty="0" smtClean="0"/>
              <a:t>Organisation- Mairie </a:t>
            </a:r>
            <a:endParaRPr lang="fr-FR" dirty="0"/>
          </a:p>
          <a:p>
            <a:r>
              <a:rPr lang="fr-FR" dirty="0" smtClean="0"/>
              <a:t>Financement</a:t>
            </a:r>
          </a:p>
          <a:p>
            <a:r>
              <a:rPr lang="fr-FR" dirty="0" smtClean="0"/>
              <a:t>Mairie </a:t>
            </a:r>
            <a:r>
              <a:rPr lang="fr-FR" sz="1200" dirty="0" smtClean="0"/>
              <a:t>(locaux)</a:t>
            </a:r>
            <a:endParaRPr lang="fr-FR" sz="1200" dirty="0"/>
          </a:p>
          <a:p>
            <a:r>
              <a:rPr lang="fr-FR" dirty="0" smtClean="0"/>
              <a:t>Parents</a:t>
            </a:r>
          </a:p>
          <a:p>
            <a:r>
              <a:rPr lang="fr-FR" dirty="0" smtClean="0"/>
              <a:t>CAF, CD</a:t>
            </a:r>
            <a:endParaRPr lang="fr-FR" dirty="0"/>
          </a:p>
        </p:txBody>
      </p:sp>
      <p:sp>
        <p:nvSpPr>
          <p:cNvPr id="101" name="ZoneTexte 100"/>
          <p:cNvSpPr txBox="1"/>
          <p:nvPr/>
        </p:nvSpPr>
        <p:spPr>
          <a:xfrm>
            <a:off x="2492896" y="1763688"/>
            <a:ext cx="1296144" cy="553997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72000" tIns="0" rIns="0" bIns="0" rtlCol="0">
            <a:spAutoFit/>
          </a:bodyPr>
          <a:lstStyle/>
          <a:p>
            <a:r>
              <a:rPr lang="fr-FR" dirty="0" smtClean="0"/>
              <a:t>Associations sportives &amp; culturelles</a:t>
            </a:r>
          </a:p>
          <a:p>
            <a:endParaRPr lang="fr-FR" dirty="0" smtClean="0"/>
          </a:p>
          <a:p>
            <a:r>
              <a:rPr lang="fr-FR" dirty="0" smtClean="0"/>
              <a:t>Organisation- Bénévoles</a:t>
            </a:r>
          </a:p>
          <a:p>
            <a:endParaRPr lang="fr-FR" dirty="0"/>
          </a:p>
          <a:p>
            <a:r>
              <a:rPr lang="fr-FR" dirty="0" smtClean="0"/>
              <a:t>Financement- Adhérents</a:t>
            </a:r>
          </a:p>
          <a:p>
            <a:r>
              <a:rPr lang="fr-FR" dirty="0" smtClean="0"/>
              <a:t>- Mairie (</a:t>
            </a:r>
            <a:r>
              <a:rPr lang="fr-FR" dirty="0" err="1" smtClean="0"/>
              <a:t>subv</a:t>
            </a:r>
            <a:r>
              <a:rPr lang="fr-FR" dirty="0" smtClean="0"/>
              <a:t>.)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108" name="Pentagone 107"/>
          <p:cNvSpPr/>
          <p:nvPr/>
        </p:nvSpPr>
        <p:spPr>
          <a:xfrm rot="-5400000">
            <a:off x="404696" y="8388488"/>
            <a:ext cx="864000" cy="288000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Pentagone 108"/>
          <p:cNvSpPr/>
          <p:nvPr/>
        </p:nvSpPr>
        <p:spPr>
          <a:xfrm rot="-5400000">
            <a:off x="404696" y="7524296"/>
            <a:ext cx="864000" cy="288000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Pentagone 109"/>
          <p:cNvSpPr/>
          <p:nvPr/>
        </p:nvSpPr>
        <p:spPr>
          <a:xfrm rot="-5400000">
            <a:off x="116696" y="6372136"/>
            <a:ext cx="1440000" cy="288000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Pentagone 110"/>
          <p:cNvSpPr/>
          <p:nvPr/>
        </p:nvSpPr>
        <p:spPr>
          <a:xfrm rot="-5400000">
            <a:off x="260696" y="5076008"/>
            <a:ext cx="1152000" cy="288000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Pentagone 111"/>
          <p:cNvSpPr/>
          <p:nvPr/>
        </p:nvSpPr>
        <p:spPr>
          <a:xfrm rot="-5400000">
            <a:off x="404696" y="4067912"/>
            <a:ext cx="864000" cy="288000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Pentagone 112"/>
          <p:cNvSpPr/>
          <p:nvPr/>
        </p:nvSpPr>
        <p:spPr>
          <a:xfrm rot="-5400000">
            <a:off x="-171304" y="2627688"/>
            <a:ext cx="2016000" cy="288000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ZoneTexte 113"/>
          <p:cNvSpPr txBox="1"/>
          <p:nvPr/>
        </p:nvSpPr>
        <p:spPr>
          <a:xfrm>
            <a:off x="3933056" y="1763688"/>
            <a:ext cx="1296144" cy="360098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72000" tIns="0" rIns="0" bIns="0" rtlCol="0">
            <a:spAutoFit/>
          </a:bodyPr>
          <a:lstStyle/>
          <a:p>
            <a:r>
              <a:rPr lang="fr-FR" dirty="0" smtClean="0"/>
              <a:t>Local jeunes (</a:t>
            </a:r>
            <a:r>
              <a:rPr lang="fr-FR" dirty="0" err="1" smtClean="0"/>
              <a:t>Cagny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r>
              <a:rPr lang="fr-FR" dirty="0" smtClean="0"/>
              <a:t>Organisateur: Mairie</a:t>
            </a:r>
          </a:p>
          <a:p>
            <a:endParaRPr lang="fr-FR" dirty="0"/>
          </a:p>
          <a:p>
            <a:r>
              <a:rPr lang="fr-FR" dirty="0" smtClean="0"/>
              <a:t>Financement- Mairie</a:t>
            </a:r>
          </a:p>
          <a:p>
            <a:r>
              <a:rPr lang="fr-FR" dirty="0" smtClean="0"/>
              <a:t>- Adhérents</a:t>
            </a:r>
          </a:p>
          <a:p>
            <a:r>
              <a:rPr lang="fr-FR" dirty="0" smtClean="0"/>
              <a:t>(Support CAF)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79" name="ZoneTexte 78"/>
          <p:cNvSpPr txBox="1"/>
          <p:nvPr/>
        </p:nvSpPr>
        <p:spPr>
          <a:xfrm>
            <a:off x="3933056" y="5796424"/>
            <a:ext cx="1296144" cy="193899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lIns="72000" tIns="0" rIns="0" bIns="0" rtlCol="0">
            <a:spAutoFit/>
          </a:bodyPr>
          <a:lstStyle/>
          <a:p>
            <a:r>
              <a:rPr lang="fr-FR" dirty="0" smtClean="0"/>
              <a:t>Périscolaire</a:t>
            </a:r>
          </a:p>
          <a:p>
            <a:r>
              <a:rPr lang="fr-FR" dirty="0" smtClean="0"/>
              <a:t>Organisation- Mairie </a:t>
            </a:r>
            <a:endParaRPr lang="fr-FR" dirty="0"/>
          </a:p>
          <a:p>
            <a:r>
              <a:rPr lang="fr-FR" dirty="0" smtClean="0"/>
              <a:t>Financement</a:t>
            </a:r>
          </a:p>
          <a:p>
            <a:r>
              <a:rPr lang="fr-FR" dirty="0" smtClean="0"/>
              <a:t>Mairie</a:t>
            </a:r>
            <a:endParaRPr lang="fr-FR" sz="1200" dirty="0"/>
          </a:p>
          <a:p>
            <a:r>
              <a:rPr lang="fr-FR" dirty="0" smtClean="0"/>
              <a:t>CAF, </a:t>
            </a:r>
          </a:p>
          <a:p>
            <a:r>
              <a:rPr lang="fr-FR" dirty="0" smtClean="0"/>
              <a:t>Etat (</a:t>
            </a:r>
            <a:r>
              <a:rPr lang="fr-FR" dirty="0" err="1" smtClean="0"/>
              <a:t>subv</a:t>
            </a:r>
            <a:r>
              <a:rPr lang="fr-FR" dirty="0" smtClean="0"/>
              <a:t>.)</a:t>
            </a:r>
            <a:endParaRPr lang="fr-FR" dirty="0"/>
          </a:p>
        </p:txBody>
      </p:sp>
      <p:sp>
        <p:nvSpPr>
          <p:cNvPr id="84" name="Rectangle 83"/>
          <p:cNvSpPr/>
          <p:nvPr/>
        </p:nvSpPr>
        <p:spPr>
          <a:xfrm>
            <a:off x="5445256" y="4932040"/>
            <a:ext cx="288000" cy="172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ZoneTexte 87"/>
          <p:cNvSpPr txBox="1"/>
          <p:nvPr/>
        </p:nvSpPr>
        <p:spPr>
          <a:xfrm>
            <a:off x="5373216" y="4860032"/>
            <a:ext cx="440313" cy="2658810"/>
          </a:xfrm>
          <a:prstGeom prst="rect">
            <a:avLst/>
          </a:prstGeom>
          <a:noFill/>
        </p:spPr>
        <p:txBody>
          <a:bodyPr vert="wordArtVert" wrap="square" tIns="0" bIns="0" rtlCol="0">
            <a:spAutoFit/>
          </a:bodyPr>
          <a:lstStyle/>
          <a:p>
            <a:r>
              <a:rPr lang="fr-FR" sz="1400" dirty="0" smtClean="0"/>
              <a:t>CM jeunes</a:t>
            </a:r>
            <a:endParaRPr lang="fr-FR" sz="1400" dirty="0"/>
          </a:p>
        </p:txBody>
      </p:sp>
      <p:sp>
        <p:nvSpPr>
          <p:cNvPr id="89" name="ZoneTexte 88"/>
          <p:cNvSpPr txBox="1"/>
          <p:nvPr/>
        </p:nvSpPr>
        <p:spPr>
          <a:xfrm>
            <a:off x="5373216" y="1763688"/>
            <a:ext cx="1296144" cy="193899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72000" tIns="0" rIns="0" bIns="0" rtlCol="0">
            <a:spAutoFit/>
          </a:bodyPr>
          <a:lstStyle/>
          <a:p>
            <a:r>
              <a:rPr lang="fr-FR" dirty="0" smtClean="0"/>
              <a:t>Organisation- Mairie </a:t>
            </a:r>
            <a:endParaRPr lang="fr-FR" dirty="0"/>
          </a:p>
          <a:p>
            <a:r>
              <a:rPr lang="fr-FR" dirty="0" smtClean="0"/>
              <a:t>Financement</a:t>
            </a:r>
          </a:p>
          <a:p>
            <a:r>
              <a:rPr lang="fr-FR" dirty="0" smtClean="0"/>
              <a:t>Mairie</a:t>
            </a:r>
            <a:endParaRPr lang="fr-FR" sz="1200" dirty="0"/>
          </a:p>
          <a:p>
            <a:r>
              <a:rPr lang="fr-FR" dirty="0"/>
              <a:t>Support </a:t>
            </a:r>
            <a:r>
              <a:rPr lang="fr-FR" dirty="0" smtClean="0"/>
              <a:t>CD (prêt de livres)</a:t>
            </a:r>
            <a:endParaRPr lang="fr-FR" dirty="0"/>
          </a:p>
        </p:txBody>
      </p:sp>
      <p:sp>
        <p:nvSpPr>
          <p:cNvPr id="90" name="ZoneTexte 89"/>
          <p:cNvSpPr txBox="1"/>
          <p:nvPr/>
        </p:nvSpPr>
        <p:spPr>
          <a:xfrm>
            <a:off x="5373216" y="8019092"/>
            <a:ext cx="1296144" cy="101566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72000" tIns="0" rIns="0" bIns="0" rtlCol="0">
            <a:spAutoFit/>
          </a:bodyPr>
          <a:lstStyle/>
          <a:p>
            <a:r>
              <a:rPr lang="fr-FR" dirty="0" smtClean="0"/>
              <a:t>Bibliothèque</a:t>
            </a:r>
            <a:endParaRPr lang="fr-FR" dirty="0"/>
          </a:p>
          <a:p>
            <a:r>
              <a:rPr lang="fr-FR" sz="1200" dirty="0" err="1" smtClean="0"/>
              <a:t>Arg</a:t>
            </a:r>
            <a:r>
              <a:rPr lang="fr-FR" sz="1200" dirty="0" smtClean="0"/>
              <a:t>, </a:t>
            </a:r>
            <a:r>
              <a:rPr lang="fr-FR" sz="1200" dirty="0" err="1" smtClean="0"/>
              <a:t>Mlt</a:t>
            </a:r>
            <a:r>
              <a:rPr lang="fr-FR" sz="1200" dirty="0" smtClean="0"/>
              <a:t>, </a:t>
            </a:r>
            <a:r>
              <a:rPr lang="fr-FR" sz="1200" dirty="0" err="1" smtClean="0"/>
              <a:t>Cgy</a:t>
            </a:r>
            <a:endParaRPr lang="fr-FR" sz="1200" dirty="0" smtClean="0"/>
          </a:p>
          <a:p>
            <a:endParaRPr lang="fr-FR" sz="1200" dirty="0"/>
          </a:p>
          <a:p>
            <a:r>
              <a:rPr lang="fr-FR" sz="1200" dirty="0" smtClean="0"/>
              <a:t>CMJ</a:t>
            </a:r>
          </a:p>
          <a:p>
            <a:r>
              <a:rPr lang="fr-FR" sz="1200" dirty="0" err="1" smtClean="0"/>
              <a:t>Arg</a:t>
            </a:r>
            <a:r>
              <a:rPr lang="fr-FR" sz="1200" dirty="0" smtClean="0"/>
              <a:t>, </a:t>
            </a:r>
            <a:r>
              <a:rPr lang="fr-FR" sz="1200" dirty="0" err="1" smtClean="0"/>
              <a:t>Mlt</a:t>
            </a:r>
            <a:r>
              <a:rPr lang="fr-FR" sz="1200" dirty="0" smtClean="0"/>
              <a:t>, </a:t>
            </a:r>
            <a:r>
              <a:rPr lang="fr-FR" sz="1200" dirty="0" err="1" smtClean="0"/>
              <a:t>Cgy</a:t>
            </a:r>
            <a:endParaRPr lang="fr-FR" sz="1200" dirty="0"/>
          </a:p>
        </p:txBody>
      </p:sp>
      <p:pic>
        <p:nvPicPr>
          <p:cNvPr id="1027" name="Picture 3" descr="D:\Documents\CJ-Documents\Blasons-Logos\Logo val es dune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6493" r="79248" b="64208"/>
          <a:stretch/>
        </p:blipFill>
        <p:spPr bwMode="auto">
          <a:xfrm>
            <a:off x="5622903" y="107505"/>
            <a:ext cx="83043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ZoneTexte 81"/>
          <p:cNvSpPr txBox="1"/>
          <p:nvPr/>
        </p:nvSpPr>
        <p:spPr>
          <a:xfrm>
            <a:off x="44624" y="729901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85" name="ZoneTexte 84"/>
          <p:cNvSpPr txBox="1"/>
          <p:nvPr/>
        </p:nvSpPr>
        <p:spPr>
          <a:xfrm>
            <a:off x="-9934" y="5858852"/>
            <a:ext cx="48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</a:t>
            </a:r>
            <a:endParaRPr lang="fr-FR" dirty="0"/>
          </a:p>
        </p:txBody>
      </p:sp>
      <p:sp>
        <p:nvSpPr>
          <p:cNvPr id="86" name="ZoneTexte 85"/>
          <p:cNvSpPr txBox="1"/>
          <p:nvPr/>
        </p:nvSpPr>
        <p:spPr>
          <a:xfrm>
            <a:off x="-1534" y="1178332"/>
            <a:ext cx="622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Age</a:t>
            </a:r>
            <a:endParaRPr lang="fr-FR" dirty="0"/>
          </a:p>
        </p:txBody>
      </p:sp>
      <p:sp>
        <p:nvSpPr>
          <p:cNvPr id="87" name="ZoneTexte 86"/>
          <p:cNvSpPr txBox="1"/>
          <p:nvPr/>
        </p:nvSpPr>
        <p:spPr>
          <a:xfrm>
            <a:off x="-9934" y="4418692"/>
            <a:ext cx="48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15</a:t>
            </a:r>
            <a:endParaRPr lang="fr-FR" dirty="0"/>
          </a:p>
        </p:txBody>
      </p:sp>
      <p:sp>
        <p:nvSpPr>
          <p:cNvPr id="91" name="ZoneTexte 90"/>
          <p:cNvSpPr txBox="1"/>
          <p:nvPr/>
        </p:nvSpPr>
        <p:spPr>
          <a:xfrm>
            <a:off x="-9934" y="2978532"/>
            <a:ext cx="48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</a:t>
            </a:r>
            <a:endParaRPr lang="fr-FR" dirty="0"/>
          </a:p>
        </p:txBody>
      </p:sp>
      <p:sp>
        <p:nvSpPr>
          <p:cNvPr id="92" name="ZoneTexte 91"/>
          <p:cNvSpPr txBox="1"/>
          <p:nvPr/>
        </p:nvSpPr>
        <p:spPr>
          <a:xfrm>
            <a:off x="-9934" y="1538372"/>
            <a:ext cx="48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7451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e 82"/>
          <p:cNvGrpSpPr/>
          <p:nvPr/>
        </p:nvGrpSpPr>
        <p:grpSpPr>
          <a:xfrm>
            <a:off x="332656" y="1547664"/>
            <a:ext cx="216024" cy="7200800"/>
            <a:chOff x="332656" y="1763688"/>
            <a:chExt cx="216024" cy="7200800"/>
          </a:xfrm>
        </p:grpSpPr>
        <p:cxnSp>
          <p:nvCxnSpPr>
            <p:cNvPr id="6" name="Connecteur droit 5"/>
            <p:cNvCxnSpPr/>
            <p:nvPr/>
          </p:nvCxnSpPr>
          <p:spPr>
            <a:xfrm>
              <a:off x="332656" y="1763688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>
              <a:off x="332656" y="2051720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332656" y="2339752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>
              <a:off x="332656" y="2627784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332656" y="2915816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332656" y="3203880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332656" y="3491912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>
              <a:off x="332656" y="3779944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332656" y="4067976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332656" y="4356008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332656" y="4644040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332656" y="4932072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332656" y="5220104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332656" y="5508136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>
              <a:off x="332656" y="5796168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>
              <a:off x="332656" y="6084200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>
              <a:off x="332656" y="6372232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332656" y="6660264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>
              <a:off x="332656" y="6948296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>
              <a:off x="332656" y="7236328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>
              <a:off x="332656" y="7524360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>
              <a:off x="332656" y="7812392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>
              <a:off x="332656" y="8100424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>
              <a:off x="332656" y="8388456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332656" y="8676488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>
              <a:off x="332656" y="1763688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332656" y="2051720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>
              <a:off x="332656" y="2339752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>
              <a:off x="332656" y="2627784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332656" y="2915816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>
              <a:off x="332656" y="3203848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>
              <a:off x="332656" y="3491880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>
              <a:off x="332656" y="3779912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>
              <a:off x="332656" y="4067944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>
              <a:off x="332656" y="4355976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>
              <a:off x="332656" y="4644008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>
              <a:off x="332656" y="4932040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>
              <a:off x="332656" y="5220072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>
              <a:off x="332656" y="5508104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>
              <a:off x="332656" y="5796136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>
              <a:off x="332656" y="6084168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>
              <a:off x="332656" y="6372200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>
              <a:off x="332656" y="6660232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>
              <a:off x="332656" y="6948264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>
              <a:off x="332656" y="7236296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>
              <a:off x="332656" y="7524328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>
              <a:off x="332656" y="7812360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>
              <a:off x="332656" y="8100392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>
              <a:off x="332656" y="8388424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332656" y="8676456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>
              <a:off x="332656" y="8964488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ZoneTexte 79"/>
          <p:cNvSpPr txBox="1"/>
          <p:nvPr/>
        </p:nvSpPr>
        <p:spPr>
          <a:xfrm>
            <a:off x="548680" y="10750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Comparaison des système éducatifs (D- GB- F- P )</a:t>
            </a:r>
            <a:endParaRPr lang="fr-FR" dirty="0"/>
          </a:p>
        </p:txBody>
      </p:sp>
      <p:sp>
        <p:nvSpPr>
          <p:cNvPr id="81" name="ZoneTexte 80"/>
          <p:cNvSpPr txBox="1"/>
          <p:nvPr/>
        </p:nvSpPr>
        <p:spPr>
          <a:xfrm>
            <a:off x="548680" y="53026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Education formelle en BAVIERE (Allemagne)</a:t>
            </a:r>
            <a:endParaRPr lang="fr-FR" dirty="0"/>
          </a:p>
        </p:txBody>
      </p:sp>
      <p:sp>
        <p:nvSpPr>
          <p:cNvPr id="86" name="ZoneTexte 85"/>
          <p:cNvSpPr txBox="1"/>
          <p:nvPr/>
        </p:nvSpPr>
        <p:spPr>
          <a:xfrm>
            <a:off x="2009829" y="1069755"/>
            <a:ext cx="1296144" cy="37107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72000" rIns="0" rtlCol="0">
            <a:spAutoFit/>
          </a:bodyPr>
          <a:lstStyle/>
          <a:p>
            <a:r>
              <a:rPr lang="fr-FR" dirty="0" smtClean="0"/>
              <a:t>Dispositif</a:t>
            </a:r>
          </a:p>
        </p:txBody>
      </p:sp>
      <p:sp>
        <p:nvSpPr>
          <p:cNvPr id="87" name="ZoneTexte 86"/>
          <p:cNvSpPr txBox="1"/>
          <p:nvPr/>
        </p:nvSpPr>
        <p:spPr>
          <a:xfrm>
            <a:off x="3535673" y="1065346"/>
            <a:ext cx="1440160" cy="36933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72000" rIns="0" rtlCol="0">
            <a:spAutoFit/>
          </a:bodyPr>
          <a:lstStyle/>
          <a:p>
            <a:r>
              <a:rPr lang="fr-FR" dirty="0" smtClean="0"/>
              <a:t>Organisateur</a:t>
            </a:r>
            <a:endParaRPr lang="fr-FR" dirty="0"/>
          </a:p>
        </p:txBody>
      </p:sp>
      <p:sp>
        <p:nvSpPr>
          <p:cNvPr id="88" name="ZoneTexte 87"/>
          <p:cNvSpPr txBox="1"/>
          <p:nvPr/>
        </p:nvSpPr>
        <p:spPr>
          <a:xfrm>
            <a:off x="5229215" y="1066238"/>
            <a:ext cx="1512168" cy="36933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72000" rIns="0" rtlCol="0">
            <a:spAutoFit/>
          </a:bodyPr>
          <a:lstStyle/>
          <a:p>
            <a:r>
              <a:rPr lang="fr-FR" dirty="0" smtClean="0"/>
              <a:t>Financement</a:t>
            </a:r>
            <a:endParaRPr lang="fr-FR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2009829" y="1524631"/>
            <a:ext cx="1296144" cy="7223833"/>
            <a:chOff x="2009829" y="1524631"/>
            <a:chExt cx="1296144" cy="7223833"/>
          </a:xfrm>
        </p:grpSpPr>
        <p:sp>
          <p:nvSpPr>
            <p:cNvPr id="82" name="ZoneTexte 81"/>
            <p:cNvSpPr txBox="1"/>
            <p:nvPr/>
          </p:nvSpPr>
          <p:spPr>
            <a:xfrm>
              <a:off x="2009829" y="7917467"/>
              <a:ext cx="1296144" cy="830997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</a:ln>
          </p:spPr>
          <p:txBody>
            <a:bodyPr wrap="square" lIns="72000" tIns="0" rIns="0" bIns="0" rtlCol="0">
              <a:spAutoFit/>
            </a:bodyPr>
            <a:lstStyle/>
            <a:p>
              <a:r>
                <a:rPr lang="de-DE" dirty="0" err="1" smtClean="0"/>
                <a:t>Crèches</a:t>
              </a:r>
              <a:endParaRPr lang="de-DE" dirty="0" smtClean="0"/>
            </a:p>
            <a:p>
              <a:r>
                <a:rPr lang="de-DE" dirty="0" err="1" smtClean="0"/>
                <a:t>Nourrices</a:t>
              </a:r>
              <a:endParaRPr lang="fr-FR" dirty="0" smtClean="0"/>
            </a:p>
            <a:p>
              <a:endParaRPr lang="fr-FR" dirty="0"/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2009829" y="7003620"/>
              <a:ext cx="1296144" cy="830997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</a:ln>
          </p:spPr>
          <p:txBody>
            <a:bodyPr wrap="square" lIns="72000" tIns="0" rIns="0" bIns="0" rtlCol="0">
              <a:spAutoFit/>
            </a:bodyPr>
            <a:lstStyle/>
            <a:p>
              <a:r>
                <a:rPr lang="fr-FR" dirty="0" err="1" smtClean="0"/>
                <a:t>Kindergarten</a:t>
              </a:r>
              <a:endParaRPr lang="fr-FR" dirty="0" smtClean="0"/>
            </a:p>
            <a:p>
              <a:endParaRPr lang="fr-FR" dirty="0" smtClean="0"/>
            </a:p>
            <a:p>
              <a:endParaRPr lang="fr-FR" dirty="0" smtClean="0"/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2009829" y="5867950"/>
              <a:ext cx="1296144" cy="110799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</a:ln>
          </p:spPr>
          <p:txBody>
            <a:bodyPr wrap="square" lIns="72000" tIns="0" rIns="0" bIns="0" rtlCol="0">
              <a:spAutoFit/>
            </a:bodyPr>
            <a:lstStyle/>
            <a:p>
              <a:r>
                <a:rPr lang="fr-FR" dirty="0" err="1" smtClean="0"/>
                <a:t>Grundschule</a:t>
              </a:r>
              <a:endParaRPr lang="fr-FR" dirty="0" smtClean="0"/>
            </a:p>
            <a:p>
              <a:r>
                <a:rPr lang="de-DE" dirty="0" smtClean="0"/>
                <a:t>(</a:t>
              </a:r>
              <a:r>
                <a:rPr lang="de-DE" dirty="0" err="1" smtClean="0"/>
                <a:t>école</a:t>
              </a:r>
              <a:r>
                <a:rPr lang="de-DE" dirty="0" smtClean="0"/>
                <a:t> </a:t>
              </a:r>
              <a:r>
                <a:rPr lang="de-DE" dirty="0" err="1" smtClean="0"/>
                <a:t>primaire</a:t>
              </a:r>
              <a:r>
                <a:rPr lang="de-DE" dirty="0" smtClean="0"/>
                <a:t>)</a:t>
              </a:r>
              <a:endParaRPr lang="fr-FR" dirty="0"/>
            </a:p>
            <a:p>
              <a:endParaRPr lang="fr-FR" dirty="0" smtClean="0"/>
            </a:p>
          </p:txBody>
        </p:sp>
        <p:sp>
          <p:nvSpPr>
            <p:cNvPr id="98" name="ZoneTexte 97"/>
            <p:cNvSpPr txBox="1"/>
            <p:nvPr/>
          </p:nvSpPr>
          <p:spPr>
            <a:xfrm>
              <a:off x="2009829" y="3563664"/>
              <a:ext cx="1296144" cy="2215991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</a:ln>
          </p:spPr>
          <p:txBody>
            <a:bodyPr wrap="square" lIns="72000" tIns="0" rIns="0" bIns="0" rtlCol="0">
              <a:spAutoFit/>
            </a:bodyPr>
            <a:lstStyle/>
            <a:p>
              <a:r>
                <a:rPr lang="fr-FR" dirty="0" smtClean="0">
                  <a:solidFill>
                    <a:schemeClr val="accent5"/>
                  </a:solidFill>
                </a:rPr>
                <a:t>Gymnasium</a:t>
              </a:r>
            </a:p>
            <a:p>
              <a:r>
                <a:rPr lang="fr-FR" dirty="0" smtClean="0">
                  <a:solidFill>
                    <a:schemeClr val="accent5"/>
                  </a:solidFill>
                </a:rPr>
                <a:t>(</a:t>
              </a:r>
              <a:r>
                <a:rPr lang="fr-FR" dirty="0" err="1" smtClean="0">
                  <a:solidFill>
                    <a:schemeClr val="accent5"/>
                  </a:solidFill>
                </a:rPr>
                <a:t>Abitur</a:t>
              </a:r>
              <a:r>
                <a:rPr lang="fr-FR" dirty="0" smtClean="0">
                  <a:solidFill>
                    <a:schemeClr val="accent5"/>
                  </a:solidFill>
                </a:rPr>
                <a:t>)</a:t>
              </a:r>
            </a:p>
            <a:p>
              <a:r>
                <a:rPr lang="fr-FR" dirty="0" err="1" smtClean="0">
                  <a:solidFill>
                    <a:schemeClr val="accent2"/>
                  </a:solidFill>
                </a:rPr>
                <a:t>Realschule</a:t>
              </a:r>
              <a:endParaRPr lang="fr-FR" dirty="0" smtClean="0">
                <a:solidFill>
                  <a:schemeClr val="accent2"/>
                </a:solidFill>
              </a:endParaRPr>
            </a:p>
            <a:p>
              <a:r>
                <a:rPr lang="fr-FR" dirty="0" smtClean="0">
                  <a:solidFill>
                    <a:schemeClr val="accent2"/>
                  </a:solidFill>
                </a:rPr>
                <a:t>(</a:t>
              </a:r>
              <a:r>
                <a:rPr lang="fr-FR" dirty="0" err="1" smtClean="0">
                  <a:solidFill>
                    <a:schemeClr val="accent2"/>
                  </a:solidFill>
                </a:rPr>
                <a:t>Mittlere</a:t>
              </a:r>
              <a:r>
                <a:rPr lang="fr-FR" dirty="0" smtClean="0">
                  <a:solidFill>
                    <a:schemeClr val="accent2"/>
                  </a:solidFill>
                </a:rPr>
                <a:t> </a:t>
              </a:r>
              <a:r>
                <a:rPr lang="fr-FR" dirty="0" err="1" smtClean="0">
                  <a:solidFill>
                    <a:schemeClr val="accent2"/>
                  </a:solidFill>
                </a:rPr>
                <a:t>Reife</a:t>
              </a:r>
              <a:r>
                <a:rPr lang="fr-FR" dirty="0" smtClean="0">
                  <a:solidFill>
                    <a:schemeClr val="accent2"/>
                  </a:solidFill>
                </a:rPr>
                <a:t>)</a:t>
              </a:r>
            </a:p>
            <a:p>
              <a:r>
                <a:rPr lang="fr-FR" dirty="0" err="1" smtClean="0">
                  <a:solidFill>
                    <a:srgbClr val="7030A0"/>
                  </a:solidFill>
                </a:rPr>
                <a:t>Mittelschule</a:t>
              </a:r>
              <a:endParaRPr lang="fr-FR" dirty="0" smtClean="0">
                <a:solidFill>
                  <a:srgbClr val="7030A0"/>
                </a:solidFill>
              </a:endParaRPr>
            </a:p>
            <a:p>
              <a:r>
                <a:rPr lang="fr-FR" dirty="0" smtClean="0">
                  <a:solidFill>
                    <a:srgbClr val="7030A0"/>
                  </a:solidFill>
                </a:rPr>
                <a:t>(MSA)</a:t>
              </a:r>
            </a:p>
            <a:p>
              <a:endParaRPr lang="fr-FR" dirty="0"/>
            </a:p>
          </p:txBody>
        </p:sp>
        <p:sp>
          <p:nvSpPr>
            <p:cNvPr id="101" name="ZoneTexte 100"/>
            <p:cNvSpPr txBox="1"/>
            <p:nvPr/>
          </p:nvSpPr>
          <p:spPr>
            <a:xfrm>
              <a:off x="2009829" y="1524631"/>
              <a:ext cx="1296144" cy="1938992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</a:ln>
          </p:spPr>
          <p:txBody>
            <a:bodyPr wrap="square" lIns="72000" tIns="0" rIns="0" bIns="0" rtlCol="0">
              <a:spAutoFit/>
            </a:bodyPr>
            <a:lstStyle/>
            <a:p>
              <a:r>
                <a:rPr lang="fr-FR" dirty="0" smtClean="0">
                  <a:solidFill>
                    <a:srgbClr val="00B050"/>
                  </a:solidFill>
                </a:rPr>
                <a:t>Universités</a:t>
              </a:r>
            </a:p>
            <a:p>
              <a:r>
                <a:rPr lang="fr-FR" dirty="0" err="1" smtClean="0">
                  <a:solidFill>
                    <a:srgbClr val="00B050"/>
                  </a:solidFill>
                </a:rPr>
                <a:t>Fachhochschulen</a:t>
              </a:r>
              <a:endParaRPr lang="fr-FR" dirty="0" smtClean="0">
                <a:solidFill>
                  <a:srgbClr val="00B050"/>
                </a:solidFill>
              </a:endParaRPr>
            </a:p>
            <a:p>
              <a:endParaRPr lang="fr-FR" dirty="0"/>
            </a:p>
            <a:p>
              <a:endParaRPr lang="fr-FR" dirty="0" smtClean="0"/>
            </a:p>
            <a:p>
              <a:endParaRPr lang="fr-FR" dirty="0"/>
            </a:p>
            <a:p>
              <a:endParaRPr lang="fr-FR" dirty="0" smtClean="0"/>
            </a:p>
          </p:txBody>
        </p:sp>
      </p:grpSp>
      <p:sp>
        <p:nvSpPr>
          <p:cNvPr id="108" name="Pentagone 107"/>
          <p:cNvSpPr/>
          <p:nvPr/>
        </p:nvSpPr>
        <p:spPr>
          <a:xfrm rot="-5400000">
            <a:off x="728748" y="7848412"/>
            <a:ext cx="864000" cy="936104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Pentagone 108"/>
          <p:cNvSpPr/>
          <p:nvPr/>
        </p:nvSpPr>
        <p:spPr>
          <a:xfrm rot="-5400000">
            <a:off x="728750" y="6984219"/>
            <a:ext cx="864000" cy="936106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Pentagone 109"/>
          <p:cNvSpPr/>
          <p:nvPr/>
        </p:nvSpPr>
        <p:spPr>
          <a:xfrm rot="-5400000">
            <a:off x="580424" y="5975081"/>
            <a:ext cx="1155314" cy="941439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Pentagone 110"/>
          <p:cNvSpPr/>
          <p:nvPr/>
        </p:nvSpPr>
        <p:spPr>
          <a:xfrm rot="-5400000">
            <a:off x="-312127" y="4568486"/>
            <a:ext cx="2304287" cy="294642"/>
          </a:xfrm>
          <a:prstGeom prst="homePlat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2" name="Pentagone 111"/>
          <p:cNvSpPr/>
          <p:nvPr/>
        </p:nvSpPr>
        <p:spPr>
          <a:xfrm rot="-5400000">
            <a:off x="304787" y="4865032"/>
            <a:ext cx="1728160" cy="277678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3" name="Pentagone 112"/>
          <p:cNvSpPr/>
          <p:nvPr/>
        </p:nvSpPr>
        <p:spPr>
          <a:xfrm rot="-5400000">
            <a:off x="-171304" y="2411664"/>
            <a:ext cx="2016000" cy="288000"/>
          </a:xfrm>
          <a:prstGeom prst="homePlat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Pentagone 111"/>
          <p:cNvSpPr/>
          <p:nvPr/>
        </p:nvSpPr>
        <p:spPr>
          <a:xfrm rot="16200000">
            <a:off x="767525" y="5006676"/>
            <a:ext cx="1439967" cy="282581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95" name="Gruppieren 94"/>
          <p:cNvGrpSpPr/>
          <p:nvPr/>
        </p:nvGrpSpPr>
        <p:grpSpPr>
          <a:xfrm>
            <a:off x="3607681" y="1537930"/>
            <a:ext cx="1296144" cy="7212985"/>
            <a:chOff x="2009829" y="1524631"/>
            <a:chExt cx="1296144" cy="7212985"/>
          </a:xfrm>
        </p:grpSpPr>
        <p:sp>
          <p:nvSpPr>
            <p:cNvPr id="96" name="ZoneTexte 81"/>
            <p:cNvSpPr txBox="1"/>
            <p:nvPr/>
          </p:nvSpPr>
          <p:spPr>
            <a:xfrm>
              <a:off x="2030798" y="7906619"/>
              <a:ext cx="1275175" cy="830997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</a:ln>
          </p:spPr>
          <p:txBody>
            <a:bodyPr wrap="square" lIns="72000" tIns="0" rIns="0" bIns="0" rtlCol="0">
              <a:spAutoFit/>
            </a:bodyPr>
            <a:lstStyle/>
            <a:p>
              <a:r>
                <a:rPr lang="de-DE" dirty="0" err="1" smtClean="0"/>
                <a:t>Privé</a:t>
              </a:r>
              <a:endParaRPr lang="fr-FR" dirty="0" smtClean="0"/>
            </a:p>
            <a:p>
              <a:endParaRPr lang="de-DE" dirty="0" smtClean="0"/>
            </a:p>
            <a:p>
              <a:endParaRPr lang="fr-FR" dirty="0"/>
            </a:p>
          </p:txBody>
        </p:sp>
        <p:sp>
          <p:nvSpPr>
            <p:cNvPr id="97" name="ZoneTexte 88"/>
            <p:cNvSpPr txBox="1"/>
            <p:nvPr/>
          </p:nvSpPr>
          <p:spPr>
            <a:xfrm>
              <a:off x="2009829" y="7003620"/>
              <a:ext cx="1296144" cy="830997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</a:ln>
          </p:spPr>
          <p:txBody>
            <a:bodyPr wrap="square" lIns="72000" tIns="0" rIns="0" bIns="0" rtlCol="0">
              <a:spAutoFit/>
            </a:bodyPr>
            <a:lstStyle/>
            <a:p>
              <a:r>
                <a:rPr lang="fr-FR" dirty="0" smtClean="0"/>
                <a:t>Commune</a:t>
              </a:r>
            </a:p>
            <a:p>
              <a:r>
                <a:rPr lang="de-DE" dirty="0" smtClean="0"/>
                <a:t>Kirchen-stiftung</a:t>
              </a:r>
              <a:endParaRPr lang="fr-FR" dirty="0" smtClean="0"/>
            </a:p>
          </p:txBody>
        </p:sp>
        <p:sp>
          <p:nvSpPr>
            <p:cNvPr id="104" name="ZoneTexte 91"/>
            <p:cNvSpPr txBox="1"/>
            <p:nvPr/>
          </p:nvSpPr>
          <p:spPr>
            <a:xfrm>
              <a:off x="2009829" y="5867950"/>
              <a:ext cx="1296144" cy="110799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</a:ln>
          </p:spPr>
          <p:txBody>
            <a:bodyPr wrap="square" lIns="72000" tIns="0" rIns="0" bIns="0" rtlCol="0">
              <a:spAutoFit/>
            </a:bodyPr>
            <a:lstStyle/>
            <a:p>
              <a:r>
                <a:rPr lang="fr-FR" dirty="0" smtClean="0"/>
                <a:t>Commune</a:t>
              </a:r>
            </a:p>
            <a:p>
              <a:endParaRPr lang="fr-FR" dirty="0"/>
            </a:p>
            <a:p>
              <a:endParaRPr lang="fr-FR" dirty="0" smtClean="0"/>
            </a:p>
            <a:p>
              <a:endParaRPr lang="fr-FR" dirty="0"/>
            </a:p>
          </p:txBody>
        </p:sp>
        <p:sp>
          <p:nvSpPr>
            <p:cNvPr id="105" name="ZoneTexte 97"/>
            <p:cNvSpPr txBox="1"/>
            <p:nvPr/>
          </p:nvSpPr>
          <p:spPr>
            <a:xfrm>
              <a:off x="2009829" y="3563664"/>
              <a:ext cx="1296144" cy="2215991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</a:ln>
          </p:spPr>
          <p:txBody>
            <a:bodyPr wrap="square" lIns="72000" tIns="0" rIns="0" bIns="0" rtlCol="0">
              <a:spAutoFit/>
            </a:bodyPr>
            <a:lstStyle/>
            <a:p>
              <a:r>
                <a:rPr lang="de-DE" dirty="0" smtClean="0"/>
                <a:t>Bezirk</a:t>
              </a:r>
            </a:p>
            <a:p>
              <a:r>
                <a:rPr lang="de-DE" dirty="0" smtClean="0"/>
                <a:t>Landkreis</a:t>
              </a:r>
            </a:p>
            <a:p>
              <a:r>
                <a:rPr lang="de-DE" dirty="0" err="1" smtClean="0"/>
                <a:t>Ville</a:t>
              </a:r>
              <a:endParaRPr lang="de-DE" dirty="0" smtClean="0"/>
            </a:p>
            <a:p>
              <a:r>
                <a:rPr lang="de-DE" dirty="0" err="1" smtClean="0"/>
                <a:t>Commune</a:t>
              </a:r>
              <a:endParaRPr lang="de-DE" dirty="0" smtClean="0"/>
            </a:p>
            <a:p>
              <a:r>
                <a:rPr lang="de-DE" dirty="0" err="1" smtClean="0"/>
                <a:t>Privé</a:t>
              </a:r>
              <a:endParaRPr lang="de-DE" dirty="0" smtClean="0"/>
            </a:p>
            <a:p>
              <a:endParaRPr lang="de-DE" dirty="0"/>
            </a:p>
            <a:p>
              <a:endParaRPr lang="de-DE" dirty="0" smtClean="0"/>
            </a:p>
            <a:p>
              <a:endParaRPr lang="fr-FR" dirty="0"/>
            </a:p>
          </p:txBody>
        </p:sp>
        <p:sp>
          <p:nvSpPr>
            <p:cNvPr id="106" name="ZoneTexte 100"/>
            <p:cNvSpPr txBox="1"/>
            <p:nvPr/>
          </p:nvSpPr>
          <p:spPr>
            <a:xfrm>
              <a:off x="2009829" y="1524631"/>
              <a:ext cx="1296144" cy="1938992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</a:ln>
          </p:spPr>
          <p:txBody>
            <a:bodyPr wrap="square" lIns="72000" tIns="0" rIns="0" bIns="0" rtlCol="0">
              <a:spAutoFit/>
            </a:bodyPr>
            <a:lstStyle/>
            <a:p>
              <a:r>
                <a:rPr lang="fr-FR" dirty="0" err="1" smtClean="0">
                  <a:solidFill>
                    <a:srgbClr val="00B050"/>
                  </a:solidFill>
                </a:rPr>
                <a:t>Bundesland</a:t>
              </a:r>
              <a:endParaRPr lang="fr-FR" dirty="0" smtClean="0">
                <a:solidFill>
                  <a:srgbClr val="00B050"/>
                </a:solidFill>
              </a:endParaRPr>
            </a:p>
            <a:p>
              <a:endParaRPr lang="fr-FR" dirty="0" smtClean="0">
                <a:solidFill>
                  <a:srgbClr val="00B050"/>
                </a:solidFill>
              </a:endParaRPr>
            </a:p>
            <a:p>
              <a:endParaRPr lang="de-DE" dirty="0" smtClean="0"/>
            </a:p>
            <a:p>
              <a:endParaRPr lang="fr-FR" dirty="0"/>
            </a:p>
            <a:p>
              <a:endParaRPr lang="fr-FR" dirty="0" smtClean="0"/>
            </a:p>
            <a:p>
              <a:endParaRPr lang="fr-FR" dirty="0"/>
            </a:p>
            <a:p>
              <a:endParaRPr lang="fr-FR" dirty="0" smtClean="0"/>
            </a:p>
          </p:txBody>
        </p:sp>
      </p:grpSp>
      <p:grpSp>
        <p:nvGrpSpPr>
          <p:cNvPr id="107" name="Gruppieren 106"/>
          <p:cNvGrpSpPr/>
          <p:nvPr/>
        </p:nvGrpSpPr>
        <p:grpSpPr>
          <a:xfrm>
            <a:off x="5337227" y="1524631"/>
            <a:ext cx="1296144" cy="7223833"/>
            <a:chOff x="2009829" y="1524631"/>
            <a:chExt cx="1296144" cy="7223833"/>
          </a:xfrm>
        </p:grpSpPr>
        <p:sp>
          <p:nvSpPr>
            <p:cNvPr id="115" name="ZoneTexte 81"/>
            <p:cNvSpPr txBox="1"/>
            <p:nvPr/>
          </p:nvSpPr>
          <p:spPr>
            <a:xfrm>
              <a:off x="2009829" y="7917467"/>
              <a:ext cx="1296144" cy="830997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</a:ln>
          </p:spPr>
          <p:txBody>
            <a:bodyPr wrap="square" lIns="72000" tIns="0" rIns="0" bIns="0" rtlCol="0">
              <a:spAutoFit/>
            </a:bodyPr>
            <a:lstStyle/>
            <a:p>
              <a:r>
                <a:rPr lang="de-DE" dirty="0" err="1" smtClean="0"/>
                <a:t>Parents</a:t>
              </a:r>
              <a:endParaRPr lang="de-DE" dirty="0" smtClean="0"/>
            </a:p>
            <a:p>
              <a:endParaRPr lang="de-DE" dirty="0"/>
            </a:p>
            <a:p>
              <a:endParaRPr lang="fr-FR" dirty="0"/>
            </a:p>
          </p:txBody>
        </p:sp>
        <p:sp>
          <p:nvSpPr>
            <p:cNvPr id="116" name="ZoneTexte 88"/>
            <p:cNvSpPr txBox="1"/>
            <p:nvPr/>
          </p:nvSpPr>
          <p:spPr>
            <a:xfrm>
              <a:off x="2009829" y="7003620"/>
              <a:ext cx="1296144" cy="830997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</a:ln>
          </p:spPr>
          <p:txBody>
            <a:bodyPr wrap="square" lIns="72000" tIns="0" rIns="0" bIns="0" rtlCol="0">
              <a:spAutoFit/>
            </a:bodyPr>
            <a:lstStyle/>
            <a:p>
              <a:r>
                <a:rPr lang="de-DE" dirty="0" err="1" smtClean="0"/>
                <a:t>Parents</a:t>
              </a:r>
              <a:endParaRPr lang="de-DE" dirty="0" smtClean="0"/>
            </a:p>
            <a:p>
              <a:r>
                <a:rPr lang="de-DE" dirty="0" err="1" smtClean="0"/>
                <a:t>Commune</a:t>
              </a:r>
              <a:endParaRPr lang="de-DE" dirty="0" smtClean="0"/>
            </a:p>
            <a:p>
              <a:r>
                <a:rPr lang="de-DE" dirty="0" smtClean="0"/>
                <a:t>Bundesland</a:t>
              </a:r>
              <a:endParaRPr lang="fr-FR" dirty="0" smtClean="0"/>
            </a:p>
          </p:txBody>
        </p:sp>
        <p:sp>
          <p:nvSpPr>
            <p:cNvPr id="117" name="ZoneTexte 91"/>
            <p:cNvSpPr txBox="1"/>
            <p:nvPr/>
          </p:nvSpPr>
          <p:spPr>
            <a:xfrm>
              <a:off x="2009829" y="5867950"/>
              <a:ext cx="1296144" cy="110799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</a:ln>
          </p:spPr>
          <p:txBody>
            <a:bodyPr wrap="square" lIns="72000" tIns="0" rIns="0" bIns="0" rtlCol="0">
              <a:spAutoFit/>
            </a:bodyPr>
            <a:lstStyle/>
            <a:p>
              <a:r>
                <a:rPr lang="de-DE" dirty="0" smtClean="0"/>
                <a:t>Etat</a:t>
              </a:r>
            </a:p>
            <a:p>
              <a:r>
                <a:rPr lang="de-DE" dirty="0" err="1" smtClean="0"/>
                <a:t>Commune</a:t>
              </a:r>
              <a:endParaRPr lang="fr-FR" dirty="0"/>
            </a:p>
            <a:p>
              <a:endParaRPr lang="fr-FR" dirty="0" smtClean="0"/>
            </a:p>
            <a:p>
              <a:endParaRPr lang="fr-FR" dirty="0"/>
            </a:p>
          </p:txBody>
        </p:sp>
        <p:sp>
          <p:nvSpPr>
            <p:cNvPr id="118" name="ZoneTexte 97"/>
            <p:cNvSpPr txBox="1"/>
            <p:nvPr/>
          </p:nvSpPr>
          <p:spPr>
            <a:xfrm>
              <a:off x="2009829" y="3563664"/>
              <a:ext cx="1296144" cy="2215991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</a:ln>
          </p:spPr>
          <p:txBody>
            <a:bodyPr wrap="square" lIns="72000" tIns="0" rIns="0" bIns="0" rtlCol="0">
              <a:spAutoFit/>
            </a:bodyPr>
            <a:lstStyle/>
            <a:p>
              <a:r>
                <a:rPr lang="de-DE" dirty="0" smtClean="0"/>
                <a:t>Etat</a:t>
              </a:r>
            </a:p>
            <a:p>
              <a:r>
                <a:rPr lang="de-DE" dirty="0" err="1" smtClean="0"/>
                <a:t>Privé</a:t>
              </a:r>
              <a:endParaRPr lang="de-DE" dirty="0" smtClean="0"/>
            </a:p>
            <a:p>
              <a:endParaRPr lang="de-DE" dirty="0">
                <a:solidFill>
                  <a:schemeClr val="accent5"/>
                </a:solidFill>
              </a:endParaRPr>
            </a:p>
            <a:p>
              <a:endParaRPr lang="de-DE" dirty="0" smtClean="0">
                <a:solidFill>
                  <a:schemeClr val="accent5"/>
                </a:solidFill>
              </a:endParaRPr>
            </a:p>
            <a:p>
              <a:endParaRPr lang="de-DE" dirty="0">
                <a:solidFill>
                  <a:schemeClr val="accent5"/>
                </a:solidFill>
              </a:endParaRPr>
            </a:p>
            <a:p>
              <a:endParaRPr lang="de-DE" dirty="0" smtClean="0">
                <a:solidFill>
                  <a:schemeClr val="accent5"/>
                </a:solidFill>
              </a:endParaRPr>
            </a:p>
            <a:p>
              <a:endParaRPr lang="fr-FR" dirty="0" smtClean="0">
                <a:solidFill>
                  <a:srgbClr val="7030A0"/>
                </a:solidFill>
              </a:endParaRPr>
            </a:p>
            <a:p>
              <a:endParaRPr lang="fr-FR" dirty="0"/>
            </a:p>
          </p:txBody>
        </p:sp>
        <p:sp>
          <p:nvSpPr>
            <p:cNvPr id="119" name="ZoneTexte 100"/>
            <p:cNvSpPr txBox="1"/>
            <p:nvPr/>
          </p:nvSpPr>
          <p:spPr>
            <a:xfrm>
              <a:off x="2009829" y="1524631"/>
              <a:ext cx="1296144" cy="1938992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</a:ln>
          </p:spPr>
          <p:txBody>
            <a:bodyPr wrap="square" lIns="72000" tIns="0" rIns="0" bIns="0" rtlCol="0">
              <a:spAutoFit/>
            </a:bodyPr>
            <a:lstStyle/>
            <a:p>
              <a:r>
                <a:rPr lang="de-DE" dirty="0" smtClean="0">
                  <a:solidFill>
                    <a:srgbClr val="00B050"/>
                  </a:solidFill>
                </a:rPr>
                <a:t>Etat</a:t>
              </a:r>
            </a:p>
            <a:p>
              <a:r>
                <a:rPr lang="de-DE" dirty="0" err="1" smtClean="0">
                  <a:solidFill>
                    <a:srgbClr val="00B050"/>
                  </a:solidFill>
                </a:rPr>
                <a:t>Privé</a:t>
              </a:r>
              <a:endParaRPr lang="fr-FR" dirty="0" smtClean="0">
                <a:solidFill>
                  <a:srgbClr val="00B050"/>
                </a:solidFill>
              </a:endParaRPr>
            </a:p>
            <a:p>
              <a:endParaRPr lang="fr-FR" dirty="0"/>
            </a:p>
            <a:p>
              <a:endParaRPr lang="fr-FR" dirty="0" smtClean="0"/>
            </a:p>
            <a:p>
              <a:endParaRPr lang="de-DE" dirty="0" smtClean="0"/>
            </a:p>
            <a:p>
              <a:endParaRPr lang="fr-FR" dirty="0"/>
            </a:p>
            <a:p>
              <a:endParaRPr lang="fr-FR" dirty="0" smtClean="0"/>
            </a:p>
          </p:txBody>
        </p:sp>
      </p:grpSp>
      <p:pic>
        <p:nvPicPr>
          <p:cNvPr id="1030" name="Picture 6" descr="http://www.nationalflaggen.de/media/flags/flagge-deutschlan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040" y="164483"/>
            <a:ext cx="798331" cy="47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ZoneTexte 84"/>
          <p:cNvSpPr txBox="1"/>
          <p:nvPr/>
        </p:nvSpPr>
        <p:spPr>
          <a:xfrm>
            <a:off x="44624" y="70202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90" name="ZoneTexte 89"/>
          <p:cNvSpPr txBox="1"/>
          <p:nvPr/>
        </p:nvSpPr>
        <p:spPr>
          <a:xfrm>
            <a:off x="-9934" y="5580112"/>
            <a:ext cx="48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</a:t>
            </a:r>
            <a:endParaRPr lang="fr-FR" dirty="0"/>
          </a:p>
        </p:txBody>
      </p:sp>
      <p:sp>
        <p:nvSpPr>
          <p:cNvPr id="91" name="ZoneTexte 90"/>
          <p:cNvSpPr txBox="1"/>
          <p:nvPr/>
        </p:nvSpPr>
        <p:spPr>
          <a:xfrm>
            <a:off x="-1534" y="899592"/>
            <a:ext cx="622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Age</a:t>
            </a:r>
            <a:endParaRPr lang="fr-FR" dirty="0"/>
          </a:p>
        </p:txBody>
      </p:sp>
      <p:sp>
        <p:nvSpPr>
          <p:cNvPr id="93" name="ZoneTexte 92"/>
          <p:cNvSpPr txBox="1"/>
          <p:nvPr/>
        </p:nvSpPr>
        <p:spPr>
          <a:xfrm>
            <a:off x="-9934" y="4139952"/>
            <a:ext cx="48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15</a:t>
            </a:r>
            <a:endParaRPr lang="fr-FR" dirty="0"/>
          </a:p>
        </p:txBody>
      </p:sp>
      <p:sp>
        <p:nvSpPr>
          <p:cNvPr id="94" name="ZoneTexte 93"/>
          <p:cNvSpPr txBox="1"/>
          <p:nvPr/>
        </p:nvSpPr>
        <p:spPr>
          <a:xfrm>
            <a:off x="-9934" y="2699792"/>
            <a:ext cx="48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</a:t>
            </a:r>
            <a:endParaRPr lang="fr-FR" dirty="0"/>
          </a:p>
        </p:txBody>
      </p:sp>
      <p:sp>
        <p:nvSpPr>
          <p:cNvPr id="99" name="ZoneTexte 98"/>
          <p:cNvSpPr txBox="1"/>
          <p:nvPr/>
        </p:nvSpPr>
        <p:spPr>
          <a:xfrm>
            <a:off x="-9934" y="1259632"/>
            <a:ext cx="48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283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5137523" y="1403648"/>
            <a:ext cx="432048" cy="756084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3" name="Groupe 82"/>
          <p:cNvGrpSpPr/>
          <p:nvPr/>
        </p:nvGrpSpPr>
        <p:grpSpPr>
          <a:xfrm>
            <a:off x="332656" y="1763688"/>
            <a:ext cx="216024" cy="7200800"/>
            <a:chOff x="332656" y="1763688"/>
            <a:chExt cx="216024" cy="7200800"/>
          </a:xfrm>
        </p:grpSpPr>
        <p:cxnSp>
          <p:nvCxnSpPr>
            <p:cNvPr id="6" name="Connecteur droit 5"/>
            <p:cNvCxnSpPr/>
            <p:nvPr/>
          </p:nvCxnSpPr>
          <p:spPr>
            <a:xfrm>
              <a:off x="332656" y="1763688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>
              <a:off x="332656" y="2051720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332656" y="2339752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>
              <a:off x="332656" y="2627784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332656" y="2915816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332656" y="3203880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332656" y="3491912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>
              <a:off x="332656" y="3779944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332656" y="4067976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332656" y="4356008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332656" y="4644040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332656" y="4932072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332656" y="5220104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332656" y="5508136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>
              <a:off x="332656" y="5796168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>
              <a:off x="332656" y="6084200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>
              <a:off x="332656" y="6372232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332656" y="6660264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>
              <a:off x="332656" y="6948296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>
              <a:off x="332656" y="7236328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>
              <a:off x="332656" y="7524360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>
              <a:off x="332656" y="7812392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>
              <a:off x="332656" y="8100424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>
              <a:off x="332656" y="8388456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332656" y="8676488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>
              <a:off x="332656" y="1763688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332656" y="2051720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>
              <a:off x="332656" y="2339752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>
              <a:off x="332656" y="2627784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332656" y="2915816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>
              <a:off x="332656" y="3203848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>
              <a:off x="332656" y="3491880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>
              <a:off x="332656" y="3779912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>
              <a:off x="332656" y="4067944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>
              <a:off x="332656" y="4355976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>
              <a:off x="332656" y="4644008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>
              <a:off x="332656" y="4932040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>
              <a:off x="332656" y="5220072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>
              <a:off x="332656" y="5508104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>
              <a:off x="332656" y="5796136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>
              <a:off x="332656" y="6084168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>
              <a:off x="332656" y="6372200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>
              <a:off x="332656" y="6660232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>
              <a:off x="332656" y="6948264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>
              <a:off x="332656" y="7236296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>
              <a:off x="332656" y="7524328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>
              <a:off x="332656" y="7812360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>
              <a:off x="332656" y="8100392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>
              <a:off x="332656" y="8388424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332656" y="8676456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>
              <a:off x="332656" y="8964488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ZoneTexte 79"/>
          <p:cNvSpPr txBox="1"/>
          <p:nvPr/>
        </p:nvSpPr>
        <p:spPr>
          <a:xfrm>
            <a:off x="548680" y="10750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Comparaison des système éducatifs (D- GB- F- P )</a:t>
            </a:r>
            <a:endParaRPr lang="fr-FR" dirty="0"/>
          </a:p>
        </p:txBody>
      </p:sp>
      <p:sp>
        <p:nvSpPr>
          <p:cNvPr id="81" name="ZoneTexte 80"/>
          <p:cNvSpPr txBox="1"/>
          <p:nvPr/>
        </p:nvSpPr>
        <p:spPr>
          <a:xfrm>
            <a:off x="548680" y="530260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Politique de Jeunesse </a:t>
            </a:r>
            <a:r>
              <a:rPr lang="fr-FR" sz="2400" b="1" dirty="0" err="1" smtClean="0"/>
              <a:t>Hettstadt</a:t>
            </a:r>
            <a:endParaRPr lang="fr-FR" sz="2400" dirty="0"/>
          </a:p>
        </p:txBody>
      </p:sp>
      <p:sp>
        <p:nvSpPr>
          <p:cNvPr id="98" name="ZoneTexte 97"/>
          <p:cNvSpPr txBox="1"/>
          <p:nvPr/>
        </p:nvSpPr>
        <p:spPr>
          <a:xfrm>
            <a:off x="1108258" y="4067944"/>
            <a:ext cx="1296144" cy="30469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0" rIns="0" bIns="0" rtlCol="0">
            <a:spAutoFit/>
          </a:bodyPr>
          <a:lstStyle/>
          <a:p>
            <a:r>
              <a:rPr lang="fr-FR" dirty="0" smtClean="0"/>
              <a:t>Centres de loisirs (</a:t>
            </a:r>
            <a:r>
              <a:rPr lang="fr-FR" dirty="0" err="1" smtClean="0"/>
              <a:t>Ferienbetreuung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 smtClean="0"/>
              <a:t>Organisation-</a:t>
            </a:r>
            <a:r>
              <a:rPr lang="fr-FR" dirty="0" err="1" smtClean="0"/>
              <a:t>Awo</a:t>
            </a:r>
            <a:r>
              <a:rPr lang="fr-FR" dirty="0" smtClean="0"/>
              <a:t> (association)</a:t>
            </a:r>
            <a:endParaRPr lang="fr-FR" dirty="0"/>
          </a:p>
          <a:p>
            <a:r>
              <a:rPr lang="fr-FR" dirty="0" smtClean="0"/>
              <a:t>Financement</a:t>
            </a:r>
          </a:p>
          <a:p>
            <a:r>
              <a:rPr lang="de-DE" dirty="0" smtClean="0"/>
              <a:t>-</a:t>
            </a:r>
            <a:r>
              <a:rPr lang="de-DE" dirty="0" err="1" smtClean="0"/>
              <a:t>Commune</a:t>
            </a:r>
            <a:endParaRPr lang="fr-FR" sz="1200" dirty="0"/>
          </a:p>
          <a:p>
            <a:r>
              <a:rPr lang="fr-FR" dirty="0" smtClean="0"/>
              <a:t>-Parents</a:t>
            </a:r>
          </a:p>
        </p:txBody>
      </p:sp>
      <p:sp>
        <p:nvSpPr>
          <p:cNvPr id="101" name="ZoneTexte 100"/>
          <p:cNvSpPr txBox="1"/>
          <p:nvPr/>
        </p:nvSpPr>
        <p:spPr>
          <a:xfrm>
            <a:off x="2551913" y="1740450"/>
            <a:ext cx="1296144" cy="664797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0" rIns="0" bIns="0" rtlCol="0">
            <a:spAutoFit/>
          </a:bodyPr>
          <a:lstStyle/>
          <a:p>
            <a:r>
              <a:rPr lang="fr-FR" dirty="0" smtClean="0"/>
              <a:t>Associations sportives &amp; culturelles</a:t>
            </a:r>
          </a:p>
          <a:p>
            <a:endParaRPr lang="fr-FR" dirty="0" smtClean="0"/>
          </a:p>
          <a:p>
            <a:r>
              <a:rPr lang="fr-FR" dirty="0" smtClean="0"/>
              <a:t>Organisation- Bénévoles</a:t>
            </a:r>
          </a:p>
          <a:p>
            <a:endParaRPr lang="fr-FR" dirty="0"/>
          </a:p>
          <a:p>
            <a:r>
              <a:rPr lang="fr-FR" dirty="0" smtClean="0"/>
              <a:t>Financement- Adhérents</a:t>
            </a:r>
          </a:p>
          <a:p>
            <a:r>
              <a:rPr lang="de-DE" dirty="0" smtClean="0"/>
              <a:t>- Don</a:t>
            </a:r>
          </a:p>
          <a:p>
            <a:r>
              <a:rPr lang="de-DE" dirty="0" smtClean="0"/>
              <a:t>-</a:t>
            </a:r>
            <a:r>
              <a:rPr lang="de-DE" dirty="0" err="1" smtClean="0"/>
              <a:t>Commune</a:t>
            </a:r>
            <a:endParaRPr lang="de-DE" dirty="0" smtClean="0"/>
          </a:p>
          <a:p>
            <a:r>
              <a:rPr lang="de-DE" dirty="0" smtClean="0"/>
              <a:t>-Landkreis</a:t>
            </a:r>
          </a:p>
          <a:p>
            <a:r>
              <a:rPr lang="de-DE" dirty="0" smtClean="0"/>
              <a:t>-Etat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de-DE" dirty="0" smtClean="0"/>
          </a:p>
          <a:p>
            <a:endParaRPr lang="de-DE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108" name="Pentagone 107"/>
          <p:cNvSpPr/>
          <p:nvPr/>
        </p:nvSpPr>
        <p:spPr>
          <a:xfrm rot="-5400000">
            <a:off x="404696" y="8388488"/>
            <a:ext cx="864000" cy="288000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Pentagone 108"/>
          <p:cNvSpPr/>
          <p:nvPr/>
        </p:nvSpPr>
        <p:spPr>
          <a:xfrm rot="-5400000">
            <a:off x="404696" y="7524296"/>
            <a:ext cx="864000" cy="288000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Pentagone 109"/>
          <p:cNvSpPr/>
          <p:nvPr/>
        </p:nvSpPr>
        <p:spPr>
          <a:xfrm rot="-5400000">
            <a:off x="116696" y="6372136"/>
            <a:ext cx="1440000" cy="288000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Pentagone 110"/>
          <p:cNvSpPr/>
          <p:nvPr/>
        </p:nvSpPr>
        <p:spPr>
          <a:xfrm rot="-5400000">
            <a:off x="260696" y="5076008"/>
            <a:ext cx="1152000" cy="288000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Pentagone 111"/>
          <p:cNvSpPr/>
          <p:nvPr/>
        </p:nvSpPr>
        <p:spPr>
          <a:xfrm rot="-5400000">
            <a:off x="404696" y="4067912"/>
            <a:ext cx="864000" cy="288000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Pentagone 112"/>
          <p:cNvSpPr/>
          <p:nvPr/>
        </p:nvSpPr>
        <p:spPr>
          <a:xfrm rot="-5400000">
            <a:off x="-171304" y="2627688"/>
            <a:ext cx="2016000" cy="288000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ZoneTexte 113"/>
          <p:cNvSpPr txBox="1"/>
          <p:nvPr/>
        </p:nvSpPr>
        <p:spPr>
          <a:xfrm>
            <a:off x="3998003" y="2915784"/>
            <a:ext cx="1296144" cy="332398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0" bIns="0" rtlCol="0">
            <a:spAutoFit/>
          </a:bodyPr>
          <a:lstStyle/>
          <a:p>
            <a:endParaRPr lang="fr-FR" dirty="0" smtClean="0"/>
          </a:p>
          <a:p>
            <a:r>
              <a:rPr lang="fr-FR" dirty="0" smtClean="0"/>
              <a:t>Blue Box</a:t>
            </a:r>
          </a:p>
          <a:p>
            <a:r>
              <a:rPr lang="de-DE" dirty="0" smtClean="0"/>
              <a:t>(</a:t>
            </a:r>
            <a:r>
              <a:rPr lang="de-DE" dirty="0" err="1" smtClean="0"/>
              <a:t>Maison</a:t>
            </a:r>
            <a:r>
              <a:rPr lang="de-DE" dirty="0" smtClean="0"/>
              <a:t> des </a:t>
            </a:r>
            <a:r>
              <a:rPr lang="de-DE" dirty="0" err="1" smtClean="0"/>
              <a:t>jeunes</a:t>
            </a:r>
            <a:r>
              <a:rPr lang="de-DE" dirty="0" smtClean="0"/>
              <a:t>)</a:t>
            </a:r>
          </a:p>
          <a:p>
            <a:endParaRPr lang="fr-FR" dirty="0" smtClean="0"/>
          </a:p>
          <a:p>
            <a:r>
              <a:rPr lang="fr-FR" dirty="0" smtClean="0"/>
              <a:t>Organisation et Financement</a:t>
            </a:r>
          </a:p>
          <a:p>
            <a:r>
              <a:rPr lang="de-DE" dirty="0" smtClean="0"/>
              <a:t>- </a:t>
            </a:r>
            <a:r>
              <a:rPr lang="de-DE" dirty="0" err="1" smtClean="0"/>
              <a:t>Commune</a:t>
            </a:r>
            <a:endParaRPr lang="fr-FR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79" name="ZoneTexte 78"/>
          <p:cNvSpPr txBox="1"/>
          <p:nvPr/>
        </p:nvSpPr>
        <p:spPr>
          <a:xfrm>
            <a:off x="3199952" y="6565865"/>
            <a:ext cx="3449459" cy="221599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72000" tIns="0" rIns="0" bIns="0" rtlCol="0">
            <a:spAutoFit/>
          </a:bodyPr>
          <a:lstStyle/>
          <a:p>
            <a:r>
              <a:rPr lang="fr-FR" dirty="0" err="1" smtClean="0"/>
              <a:t>Ferienprogramm</a:t>
            </a:r>
            <a:r>
              <a:rPr lang="fr-FR" dirty="0" smtClean="0"/>
              <a:t> (programme pour les vacances):</a:t>
            </a:r>
          </a:p>
          <a:p>
            <a:r>
              <a:rPr lang="de-DE" dirty="0" smtClean="0"/>
              <a:t>Abenteuerspielplatz</a:t>
            </a:r>
          </a:p>
          <a:p>
            <a:r>
              <a:rPr lang="de-DE" dirty="0" smtClean="0"/>
              <a:t>Kinder- und Jugend Bildungsreise</a:t>
            </a:r>
          </a:p>
          <a:p>
            <a:r>
              <a:rPr lang="de-DE" dirty="0" smtClean="0"/>
              <a:t>Backaktionen Etc.</a:t>
            </a:r>
            <a:endParaRPr lang="de-DE" dirty="0"/>
          </a:p>
          <a:p>
            <a:endParaRPr lang="de-DE" dirty="0" smtClean="0"/>
          </a:p>
          <a:p>
            <a:r>
              <a:rPr lang="de-DE" dirty="0" err="1" smtClean="0"/>
              <a:t>Financement</a:t>
            </a:r>
            <a:r>
              <a:rPr lang="de-DE" dirty="0" smtClean="0"/>
              <a:t> et Organisation</a:t>
            </a:r>
          </a:p>
          <a:p>
            <a:r>
              <a:rPr lang="de-DE" dirty="0" smtClean="0"/>
              <a:t>-Gemeinde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5373216" y="1763688"/>
            <a:ext cx="1296144" cy="470898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72000" tIns="0" rIns="0" bIns="0" rtlCol="0">
            <a:spAutoFit/>
          </a:bodyPr>
          <a:lstStyle/>
          <a:p>
            <a:r>
              <a:rPr lang="de-DE" dirty="0" smtClean="0"/>
              <a:t>Ferienzeltlager in der 1. Sommerferienwoche</a:t>
            </a:r>
          </a:p>
          <a:p>
            <a:endParaRPr lang="de-DE" dirty="0"/>
          </a:p>
          <a:p>
            <a:r>
              <a:rPr lang="de-DE" dirty="0" smtClean="0"/>
              <a:t>Organisation</a:t>
            </a:r>
          </a:p>
          <a:p>
            <a:r>
              <a:rPr lang="de-DE" dirty="0" smtClean="0"/>
              <a:t>-</a:t>
            </a:r>
            <a:r>
              <a:rPr lang="de-DE" dirty="0" err="1" smtClean="0"/>
              <a:t>Kolbing</a:t>
            </a:r>
            <a:r>
              <a:rPr lang="de-DE" dirty="0" smtClean="0"/>
              <a:t>-verein</a:t>
            </a:r>
          </a:p>
          <a:p>
            <a:r>
              <a:rPr lang="de-DE" dirty="0" smtClean="0"/>
              <a:t>-</a:t>
            </a:r>
            <a:r>
              <a:rPr lang="de-DE" dirty="0" err="1" smtClean="0"/>
              <a:t>Bénévoles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Financement</a:t>
            </a:r>
            <a:endParaRPr lang="de-DE" dirty="0" smtClean="0"/>
          </a:p>
          <a:p>
            <a:r>
              <a:rPr lang="de-DE" dirty="0" smtClean="0"/>
              <a:t>-</a:t>
            </a:r>
            <a:r>
              <a:rPr lang="de-DE" smtClean="0"/>
              <a:t>Adhérents</a:t>
            </a:r>
            <a:endParaRPr lang="de-DE" dirty="0" smtClean="0"/>
          </a:p>
          <a:p>
            <a:r>
              <a:rPr lang="de-DE" dirty="0" smtClean="0"/>
              <a:t>-Kreisjugend-ring (</a:t>
            </a:r>
            <a:r>
              <a:rPr lang="de-DE" dirty="0" err="1" smtClean="0"/>
              <a:t>Canton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endParaRPr lang="de-DE" dirty="0" smtClean="0"/>
          </a:p>
          <a:p>
            <a:endParaRPr lang="fr-FR" dirty="0"/>
          </a:p>
        </p:txBody>
      </p:sp>
      <p:pic>
        <p:nvPicPr>
          <p:cNvPr id="2050" name="Picture 2" descr="https://upload.wikimedia.org/wikipedia/commons/thumb/1/16/Wappen_von_Hettstadt.svg/140px-Wappen_von_Hettstad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351" y="292170"/>
            <a:ext cx="927703" cy="96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ZoneTexte 81"/>
          <p:cNvSpPr txBox="1"/>
          <p:nvPr/>
        </p:nvSpPr>
        <p:spPr>
          <a:xfrm>
            <a:off x="44624" y="72362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84" name="ZoneTexte 83"/>
          <p:cNvSpPr txBox="1"/>
          <p:nvPr/>
        </p:nvSpPr>
        <p:spPr>
          <a:xfrm>
            <a:off x="-9934" y="5796136"/>
            <a:ext cx="48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</a:t>
            </a:r>
            <a:endParaRPr lang="fr-FR" dirty="0"/>
          </a:p>
        </p:txBody>
      </p:sp>
      <p:sp>
        <p:nvSpPr>
          <p:cNvPr id="85" name="ZoneTexte 84"/>
          <p:cNvSpPr txBox="1"/>
          <p:nvPr/>
        </p:nvSpPr>
        <p:spPr>
          <a:xfrm>
            <a:off x="-1534" y="1115616"/>
            <a:ext cx="622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Age</a:t>
            </a:r>
            <a:endParaRPr lang="fr-FR" dirty="0"/>
          </a:p>
        </p:txBody>
      </p:sp>
      <p:sp>
        <p:nvSpPr>
          <p:cNvPr id="86" name="ZoneTexte 85"/>
          <p:cNvSpPr txBox="1"/>
          <p:nvPr/>
        </p:nvSpPr>
        <p:spPr>
          <a:xfrm>
            <a:off x="-9934" y="4355976"/>
            <a:ext cx="48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15</a:t>
            </a:r>
            <a:endParaRPr lang="fr-FR" dirty="0"/>
          </a:p>
        </p:txBody>
      </p:sp>
      <p:sp>
        <p:nvSpPr>
          <p:cNvPr id="87" name="ZoneTexte 86"/>
          <p:cNvSpPr txBox="1"/>
          <p:nvPr/>
        </p:nvSpPr>
        <p:spPr>
          <a:xfrm>
            <a:off x="-9934" y="2915816"/>
            <a:ext cx="48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</a:t>
            </a:r>
            <a:endParaRPr lang="fr-FR" dirty="0"/>
          </a:p>
        </p:txBody>
      </p:sp>
      <p:sp>
        <p:nvSpPr>
          <p:cNvPr id="88" name="ZoneTexte 87"/>
          <p:cNvSpPr txBox="1"/>
          <p:nvPr/>
        </p:nvSpPr>
        <p:spPr>
          <a:xfrm>
            <a:off x="-9934" y="1475656"/>
            <a:ext cx="48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745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e 82"/>
          <p:cNvGrpSpPr/>
          <p:nvPr/>
        </p:nvGrpSpPr>
        <p:grpSpPr>
          <a:xfrm>
            <a:off x="332656" y="1547664"/>
            <a:ext cx="216024" cy="7200800"/>
            <a:chOff x="332656" y="1763688"/>
            <a:chExt cx="216024" cy="7200800"/>
          </a:xfrm>
        </p:grpSpPr>
        <p:cxnSp>
          <p:nvCxnSpPr>
            <p:cNvPr id="6" name="Connecteur droit 5"/>
            <p:cNvCxnSpPr/>
            <p:nvPr/>
          </p:nvCxnSpPr>
          <p:spPr>
            <a:xfrm>
              <a:off x="332656" y="1763688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>
              <a:off x="332656" y="2051720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332656" y="2339752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>
              <a:off x="332656" y="2627784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332656" y="2915816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332656" y="3203880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332656" y="3491912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>
              <a:off x="332656" y="3779944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332656" y="4067976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332656" y="4356008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332656" y="4644040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332656" y="4932072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332656" y="5220104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332656" y="5508136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>
              <a:off x="332656" y="5796168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>
              <a:off x="332656" y="6084200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>
              <a:off x="332656" y="6372232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332656" y="6660264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>
              <a:off x="332656" y="6948296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>
              <a:off x="332656" y="7236328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>
              <a:off x="332656" y="7524360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>
              <a:off x="332656" y="7812392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>
              <a:off x="332656" y="8100424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>
              <a:off x="332656" y="8388456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332656" y="8676488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>
              <a:off x="332656" y="1763688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332656" y="2051720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>
              <a:off x="332656" y="2339752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>
              <a:off x="332656" y="2627784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332656" y="2915816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>
              <a:off x="332656" y="3203848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>
              <a:off x="332656" y="3491880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>
              <a:off x="332656" y="3779912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>
              <a:off x="332656" y="4067944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>
              <a:off x="332656" y="4355976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>
              <a:off x="332656" y="4644008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>
              <a:off x="332656" y="4932040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>
              <a:off x="332656" y="5220072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>
              <a:off x="332656" y="5508104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>
              <a:off x="332656" y="5796136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>
              <a:off x="332656" y="6084168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>
              <a:off x="332656" y="6372200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>
              <a:off x="332656" y="6660232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>
              <a:off x="332656" y="6948264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>
              <a:off x="332656" y="7236296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>
              <a:off x="332656" y="7524328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>
              <a:off x="332656" y="7812360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>
              <a:off x="332656" y="8100392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>
              <a:off x="332656" y="8388424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332656" y="8676456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>
              <a:off x="332656" y="8964488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ZoneTexte 79"/>
          <p:cNvSpPr txBox="1"/>
          <p:nvPr/>
        </p:nvSpPr>
        <p:spPr>
          <a:xfrm>
            <a:off x="548680" y="10750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Comparaison des système éducatifs (D- GB- F- P )</a:t>
            </a:r>
            <a:endParaRPr lang="fr-FR" dirty="0"/>
          </a:p>
        </p:txBody>
      </p:sp>
      <p:sp>
        <p:nvSpPr>
          <p:cNvPr id="81" name="ZoneTexte 80"/>
          <p:cNvSpPr txBox="1"/>
          <p:nvPr/>
        </p:nvSpPr>
        <p:spPr>
          <a:xfrm>
            <a:off x="548680" y="53026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Education formelle en POLOGNE</a:t>
            </a:r>
            <a:endParaRPr lang="fr-FR" dirty="0"/>
          </a:p>
        </p:txBody>
      </p:sp>
      <p:sp>
        <p:nvSpPr>
          <p:cNvPr id="86" name="ZoneTexte 85"/>
          <p:cNvSpPr txBox="1"/>
          <p:nvPr/>
        </p:nvSpPr>
        <p:spPr>
          <a:xfrm>
            <a:off x="2009828" y="1069755"/>
            <a:ext cx="1436469" cy="37107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72000" rIns="0" rtlCol="0">
            <a:spAutoFit/>
          </a:bodyPr>
          <a:lstStyle/>
          <a:p>
            <a:r>
              <a:rPr lang="fr-FR" dirty="0" smtClean="0"/>
              <a:t>Dispositif</a:t>
            </a:r>
          </a:p>
        </p:txBody>
      </p:sp>
      <p:sp>
        <p:nvSpPr>
          <p:cNvPr id="87" name="ZoneTexte 86"/>
          <p:cNvSpPr txBox="1"/>
          <p:nvPr/>
        </p:nvSpPr>
        <p:spPr>
          <a:xfrm>
            <a:off x="3645024" y="1065346"/>
            <a:ext cx="1440160" cy="36933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72000" rIns="0" rtlCol="0">
            <a:spAutoFit/>
          </a:bodyPr>
          <a:lstStyle/>
          <a:p>
            <a:r>
              <a:rPr lang="fr-FR" dirty="0" smtClean="0"/>
              <a:t>Organisateur</a:t>
            </a:r>
            <a:endParaRPr lang="fr-FR" dirty="0"/>
          </a:p>
        </p:txBody>
      </p:sp>
      <p:sp>
        <p:nvSpPr>
          <p:cNvPr id="88" name="ZoneTexte 87"/>
          <p:cNvSpPr txBox="1"/>
          <p:nvPr/>
        </p:nvSpPr>
        <p:spPr>
          <a:xfrm>
            <a:off x="5229200" y="1066238"/>
            <a:ext cx="1512168" cy="36933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72000" rIns="0" rtlCol="0">
            <a:spAutoFit/>
          </a:bodyPr>
          <a:lstStyle/>
          <a:p>
            <a:r>
              <a:rPr lang="fr-FR" dirty="0" smtClean="0"/>
              <a:t>Financement</a:t>
            </a:r>
            <a:endParaRPr lang="fr-FR" dirty="0"/>
          </a:p>
        </p:txBody>
      </p:sp>
      <p:sp>
        <p:nvSpPr>
          <p:cNvPr id="108" name="Pentagone 107"/>
          <p:cNvSpPr/>
          <p:nvPr/>
        </p:nvSpPr>
        <p:spPr>
          <a:xfrm rot="-5400000">
            <a:off x="728748" y="7848412"/>
            <a:ext cx="864000" cy="936104"/>
          </a:xfrm>
          <a:prstGeom prst="homePlat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Pentagone 108"/>
          <p:cNvSpPr/>
          <p:nvPr/>
        </p:nvSpPr>
        <p:spPr>
          <a:xfrm rot="-5400000">
            <a:off x="728750" y="6984219"/>
            <a:ext cx="864000" cy="936106"/>
          </a:xfrm>
          <a:prstGeom prst="homePlat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Pentagone 109"/>
          <p:cNvSpPr/>
          <p:nvPr/>
        </p:nvSpPr>
        <p:spPr>
          <a:xfrm rot="-5400000">
            <a:off x="292393" y="5687049"/>
            <a:ext cx="1731378" cy="941439"/>
          </a:xfrm>
          <a:prstGeom prst="homePlat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uppieren 2"/>
          <p:cNvGrpSpPr/>
          <p:nvPr/>
        </p:nvGrpSpPr>
        <p:grpSpPr>
          <a:xfrm>
            <a:off x="2009828" y="1524631"/>
            <a:ext cx="1436469" cy="7223833"/>
            <a:chOff x="2009828" y="1524631"/>
            <a:chExt cx="1436469" cy="7223833"/>
          </a:xfrm>
        </p:grpSpPr>
        <p:sp>
          <p:nvSpPr>
            <p:cNvPr id="82" name="ZoneTexte 81"/>
            <p:cNvSpPr txBox="1"/>
            <p:nvPr/>
          </p:nvSpPr>
          <p:spPr>
            <a:xfrm>
              <a:off x="2009829" y="7917467"/>
              <a:ext cx="1436468" cy="830997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00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tIns="0" rIns="0" bIns="0" rtlCol="0">
              <a:spAutoFit/>
            </a:bodyPr>
            <a:lstStyle/>
            <a:p>
              <a:r>
                <a:rPr lang="de-DE" dirty="0" err="1" smtClean="0">
                  <a:solidFill>
                    <a:schemeClr val="tx1"/>
                  </a:solidFill>
                </a:rPr>
                <a:t>Crèches</a:t>
              </a:r>
              <a:r>
                <a:rPr lang="de-DE" dirty="0" smtClean="0">
                  <a:solidFill>
                    <a:schemeClr val="tx1"/>
                  </a:solidFill>
                </a:rPr>
                <a:t> </a:t>
              </a:r>
            </a:p>
            <a:p>
              <a:r>
                <a:rPr lang="de-DE" dirty="0" err="1" smtClean="0">
                  <a:solidFill>
                    <a:schemeClr val="tx1"/>
                  </a:solidFill>
                </a:rPr>
                <a:t>Nourrices</a:t>
              </a:r>
              <a:endParaRPr lang="fr-FR" dirty="0" smtClean="0">
                <a:solidFill>
                  <a:schemeClr val="tx1"/>
                </a:solidFill>
              </a:endParaRPr>
            </a:p>
            <a:p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2009829" y="7003620"/>
              <a:ext cx="1436468" cy="830997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00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tIns="0" rIns="0" bIns="0" rtlCol="0">
              <a:spAutoFit/>
            </a:bodyPr>
            <a:lstStyle/>
            <a:p>
              <a:r>
                <a:rPr lang="fr-FR" dirty="0" smtClean="0">
                  <a:solidFill>
                    <a:schemeClr val="tx1"/>
                  </a:solidFill>
                </a:rPr>
                <a:t>Ecole</a:t>
              </a:r>
            </a:p>
            <a:p>
              <a:r>
                <a:rPr lang="de-DE" dirty="0" err="1" smtClean="0">
                  <a:solidFill>
                    <a:schemeClr val="tx1"/>
                  </a:solidFill>
                </a:rPr>
                <a:t>Maternelle</a:t>
              </a:r>
              <a:endParaRPr lang="fr-FR" dirty="0" smtClean="0">
                <a:solidFill>
                  <a:schemeClr val="tx1"/>
                </a:solidFill>
              </a:endParaRPr>
            </a:p>
            <a:p>
              <a:endParaRPr lang="fr-FR" dirty="0" smtClean="0">
                <a:solidFill>
                  <a:schemeClr val="tx1"/>
                </a:solidFill>
              </a:endParaRPr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2009828" y="5277003"/>
              <a:ext cx="1436469" cy="166199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00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tIns="0" rIns="0" bIns="0" rtlCol="0">
              <a:spAutoFit/>
            </a:bodyPr>
            <a:lstStyle/>
            <a:p>
              <a:r>
                <a:rPr lang="fr-FR" dirty="0" smtClean="0">
                  <a:solidFill>
                    <a:schemeClr val="tx1"/>
                  </a:solidFill>
                </a:rPr>
                <a:t>Ecole</a:t>
              </a:r>
            </a:p>
            <a:p>
              <a:r>
                <a:rPr lang="de-DE" dirty="0" err="1" smtClean="0">
                  <a:solidFill>
                    <a:schemeClr val="tx1"/>
                  </a:solidFill>
                </a:rPr>
                <a:t>élémentaire</a:t>
              </a:r>
              <a:endParaRPr lang="fr-FR" dirty="0" smtClean="0">
                <a:solidFill>
                  <a:schemeClr val="tx1"/>
                </a:solidFill>
              </a:endParaRPr>
            </a:p>
            <a:p>
              <a:r>
                <a:rPr lang="de-DE" dirty="0" err="1" smtClean="0">
                  <a:solidFill>
                    <a:schemeClr val="tx1"/>
                  </a:solidFill>
                </a:rPr>
                <a:t>Szkola</a:t>
              </a:r>
              <a:endParaRPr lang="de-DE" dirty="0" smtClean="0">
                <a:solidFill>
                  <a:schemeClr val="tx1"/>
                </a:solidFill>
              </a:endParaRPr>
            </a:p>
            <a:p>
              <a:r>
                <a:rPr lang="de-DE" dirty="0" err="1" smtClean="0">
                  <a:solidFill>
                    <a:schemeClr val="tx1"/>
                  </a:solidFill>
                </a:rPr>
                <a:t>Podstawowa</a:t>
              </a:r>
              <a:endParaRPr lang="de-DE" dirty="0" smtClean="0">
                <a:solidFill>
                  <a:schemeClr val="tx1"/>
                </a:solidFill>
              </a:endParaRPr>
            </a:p>
            <a:p>
              <a:endParaRPr lang="de-DE" dirty="0">
                <a:solidFill>
                  <a:schemeClr val="tx1"/>
                </a:solidFill>
              </a:endParaRPr>
            </a:p>
            <a:p>
              <a:endParaRPr lang="fr-FR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1" name="ZoneTexte 100"/>
            <p:cNvSpPr txBox="1"/>
            <p:nvPr/>
          </p:nvSpPr>
          <p:spPr>
            <a:xfrm>
              <a:off x="2009829" y="1524631"/>
              <a:ext cx="1436468" cy="1569660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00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tIns="0" rIns="0" bIns="0" rtlCol="0">
              <a:spAutoFit/>
            </a:bodyPr>
            <a:lstStyle/>
            <a:p>
              <a:r>
                <a:rPr lang="fr-FR" dirty="0" smtClean="0">
                  <a:solidFill>
                    <a:schemeClr val="tx1"/>
                  </a:solidFill>
                </a:rPr>
                <a:t>Université</a:t>
              </a:r>
            </a:p>
            <a:p>
              <a:endParaRPr lang="de-DE" dirty="0">
                <a:solidFill>
                  <a:schemeClr val="tx1"/>
                </a:solidFill>
              </a:endParaRPr>
            </a:p>
            <a:p>
              <a:endParaRPr lang="de-DE" dirty="0" smtClean="0">
                <a:solidFill>
                  <a:schemeClr val="tx1"/>
                </a:solidFill>
              </a:endParaRPr>
            </a:p>
            <a:p>
              <a:endParaRPr lang="fr-FR" sz="1600" dirty="0" smtClean="0">
                <a:solidFill>
                  <a:schemeClr val="tx1"/>
                </a:solidFill>
              </a:endParaRPr>
            </a:p>
            <a:p>
              <a:endParaRPr lang="fr-FR" sz="1600" dirty="0" smtClean="0">
                <a:solidFill>
                  <a:schemeClr val="tx1"/>
                </a:solidFill>
              </a:endParaRPr>
            </a:p>
            <a:p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95" name="ZoneTexte 94"/>
            <p:cNvSpPr txBox="1"/>
            <p:nvPr/>
          </p:nvSpPr>
          <p:spPr>
            <a:xfrm>
              <a:off x="2009828" y="4404581"/>
              <a:ext cx="1436469" cy="830997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00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tIns="0" rIns="0" bIns="0" rtlCol="0">
              <a:spAutoFit/>
            </a:bodyPr>
            <a:lstStyle/>
            <a:p>
              <a:r>
                <a:rPr lang="fr-FR" dirty="0" smtClean="0">
                  <a:solidFill>
                    <a:schemeClr val="tx1"/>
                  </a:solidFill>
                </a:rPr>
                <a:t>Collège</a:t>
              </a:r>
            </a:p>
            <a:p>
              <a:r>
                <a:rPr lang="de-DE" dirty="0" err="1" smtClean="0">
                  <a:solidFill>
                    <a:schemeClr val="tx1"/>
                  </a:solidFill>
                </a:rPr>
                <a:t>Gimnazjum</a:t>
              </a:r>
              <a:endParaRPr lang="fr-FR" dirty="0" smtClean="0">
                <a:solidFill>
                  <a:schemeClr val="tx1"/>
                </a:solidFill>
              </a:endParaRPr>
            </a:p>
            <a:p>
              <a:endParaRPr lang="fr-FR" dirty="0">
                <a:solidFill>
                  <a:schemeClr val="tx1"/>
                </a:solidFill>
              </a:endParaRPr>
            </a:p>
          </p:txBody>
        </p:sp>
      </p:grpSp>
      <p:sp>
        <p:nvSpPr>
          <p:cNvPr id="96" name="Pentagone 111"/>
          <p:cNvSpPr/>
          <p:nvPr/>
        </p:nvSpPr>
        <p:spPr>
          <a:xfrm rot="-5400000">
            <a:off x="354184" y="3835642"/>
            <a:ext cx="864000" cy="288000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Pentagone 111"/>
          <p:cNvSpPr/>
          <p:nvPr/>
        </p:nvSpPr>
        <p:spPr>
          <a:xfrm rot="16200000">
            <a:off x="571351" y="3670130"/>
            <a:ext cx="1145805" cy="324766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Pentagone 111"/>
          <p:cNvSpPr/>
          <p:nvPr/>
        </p:nvSpPr>
        <p:spPr>
          <a:xfrm rot="16200000">
            <a:off x="1066494" y="3829415"/>
            <a:ext cx="864000" cy="288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Pentagone 109"/>
          <p:cNvSpPr/>
          <p:nvPr/>
        </p:nvSpPr>
        <p:spPr>
          <a:xfrm rot="-5400000">
            <a:off x="726895" y="4388451"/>
            <a:ext cx="862375" cy="941439"/>
          </a:xfrm>
          <a:prstGeom prst="homePlat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ZoneTexte 97"/>
          <p:cNvSpPr txBox="1"/>
          <p:nvPr/>
        </p:nvSpPr>
        <p:spPr>
          <a:xfrm>
            <a:off x="2013940" y="3196297"/>
            <a:ext cx="1432358" cy="1015663"/>
          </a:xfrm>
          <a:prstGeom prst="rect">
            <a:avLst/>
          </a:prstGeom>
          <a:ln w="9525"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0" rIns="0" bIns="0" rtlCol="0">
            <a:spAutoFit/>
          </a:bodyPr>
          <a:lstStyle/>
          <a:p>
            <a:r>
              <a:rPr lang="de-DE" sz="1600" dirty="0" err="1" smtClean="0">
                <a:solidFill>
                  <a:schemeClr val="tx1"/>
                </a:solidFill>
              </a:rPr>
              <a:t>Lycée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</a:p>
          <a:p>
            <a:r>
              <a:rPr lang="de-DE" sz="1600" dirty="0" err="1" smtClean="0">
                <a:solidFill>
                  <a:schemeClr val="tx1"/>
                </a:solidFill>
              </a:rPr>
              <a:t>Ecole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Technique</a:t>
            </a:r>
            <a:endParaRPr lang="de-DE" sz="1600" dirty="0" smtClean="0">
              <a:solidFill>
                <a:schemeClr val="tx1"/>
              </a:solidFill>
            </a:endParaRPr>
          </a:p>
          <a:p>
            <a:r>
              <a:rPr lang="de-DE" sz="1600" dirty="0" err="1" smtClean="0">
                <a:solidFill>
                  <a:schemeClr val="tx1"/>
                </a:solidFill>
              </a:rPr>
              <a:t>Ecole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Professionnelle</a:t>
            </a:r>
            <a:endParaRPr lang="de-DE" sz="1600" dirty="0" smtClean="0">
              <a:solidFill>
                <a:schemeClr val="tx1"/>
              </a:solidFill>
            </a:endParaRPr>
          </a:p>
        </p:txBody>
      </p:sp>
      <p:sp>
        <p:nvSpPr>
          <p:cNvPr id="107" name="Pentagone 111"/>
          <p:cNvSpPr/>
          <p:nvPr/>
        </p:nvSpPr>
        <p:spPr>
          <a:xfrm rot="16200000">
            <a:off x="292777" y="2186293"/>
            <a:ext cx="1707755" cy="300480"/>
          </a:xfrm>
          <a:prstGeom prst="homePlat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Pentagone 111"/>
          <p:cNvSpPr/>
          <p:nvPr/>
        </p:nvSpPr>
        <p:spPr>
          <a:xfrm rot="16200000">
            <a:off x="-212471" y="2336361"/>
            <a:ext cx="1989608" cy="307487"/>
          </a:xfrm>
          <a:prstGeom prst="homePlat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8" name="Gruppieren 97"/>
          <p:cNvGrpSpPr/>
          <p:nvPr/>
        </p:nvGrpSpPr>
        <p:grpSpPr>
          <a:xfrm>
            <a:off x="3645024" y="1515222"/>
            <a:ext cx="1440160" cy="7223833"/>
            <a:chOff x="2009829" y="1524631"/>
            <a:chExt cx="1440160" cy="7223833"/>
          </a:xfrm>
        </p:grpSpPr>
        <p:sp>
          <p:nvSpPr>
            <p:cNvPr id="111" name="ZoneTexte 81"/>
            <p:cNvSpPr txBox="1"/>
            <p:nvPr/>
          </p:nvSpPr>
          <p:spPr>
            <a:xfrm>
              <a:off x="2009829" y="7917467"/>
              <a:ext cx="1440160" cy="830997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00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tIns="0" rIns="0" bIns="0" rtlCol="0">
              <a:spAutoFit/>
            </a:bodyPr>
            <a:lstStyle/>
            <a:p>
              <a:r>
                <a:rPr lang="de-DE" dirty="0" err="1" smtClean="0">
                  <a:solidFill>
                    <a:schemeClr val="tx1"/>
                  </a:solidFill>
                </a:rPr>
                <a:t>Privé</a:t>
              </a:r>
              <a:endParaRPr lang="de-DE" dirty="0" smtClean="0">
                <a:solidFill>
                  <a:schemeClr val="tx1"/>
                </a:solidFill>
              </a:endParaRPr>
            </a:p>
            <a:p>
              <a:endParaRPr lang="de-DE" dirty="0" smtClean="0">
                <a:solidFill>
                  <a:schemeClr val="tx1"/>
                </a:solidFill>
              </a:endParaRPr>
            </a:p>
            <a:p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12" name="ZoneTexte 88"/>
            <p:cNvSpPr txBox="1"/>
            <p:nvPr/>
          </p:nvSpPr>
          <p:spPr>
            <a:xfrm>
              <a:off x="2009829" y="7003620"/>
              <a:ext cx="1440160" cy="830997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00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tIns="0" rIns="0" bIns="0" rtlCol="0">
              <a:spAutoFit/>
            </a:bodyPr>
            <a:lstStyle/>
            <a:p>
              <a:r>
                <a:rPr lang="de-DE" dirty="0" err="1" smtClean="0">
                  <a:solidFill>
                    <a:schemeClr val="tx1"/>
                  </a:solidFill>
                </a:rPr>
                <a:t>Commune</a:t>
              </a:r>
              <a:endParaRPr lang="de-DE" dirty="0" smtClean="0">
                <a:solidFill>
                  <a:schemeClr val="tx1"/>
                </a:solidFill>
              </a:endParaRPr>
            </a:p>
            <a:p>
              <a:r>
                <a:rPr lang="de-DE" dirty="0" err="1" smtClean="0">
                  <a:solidFill>
                    <a:schemeClr val="tx1"/>
                  </a:solidFill>
                </a:rPr>
                <a:t>Région</a:t>
              </a:r>
              <a:endParaRPr lang="de-DE" dirty="0" smtClean="0">
                <a:solidFill>
                  <a:schemeClr val="tx1"/>
                </a:solidFill>
              </a:endParaRPr>
            </a:p>
            <a:p>
              <a:endParaRPr lang="fr-FR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3" name="ZoneTexte 91"/>
            <p:cNvSpPr txBox="1"/>
            <p:nvPr/>
          </p:nvSpPr>
          <p:spPr>
            <a:xfrm>
              <a:off x="2009829" y="5277003"/>
              <a:ext cx="1440160" cy="166199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00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tIns="0" rIns="0" bIns="0" rtlCol="0">
              <a:spAutoFit/>
            </a:bodyPr>
            <a:lstStyle/>
            <a:p>
              <a:r>
                <a:rPr lang="de-DE" dirty="0" err="1" smtClean="0">
                  <a:solidFill>
                    <a:schemeClr val="tx1"/>
                  </a:solidFill>
                </a:rPr>
                <a:t>Commune</a:t>
              </a:r>
              <a:endParaRPr lang="de-DE" dirty="0" smtClean="0">
                <a:solidFill>
                  <a:schemeClr val="tx1"/>
                </a:solidFill>
              </a:endParaRPr>
            </a:p>
            <a:p>
              <a:r>
                <a:rPr lang="de-DE" dirty="0" err="1" smtClean="0">
                  <a:solidFill>
                    <a:schemeClr val="tx1"/>
                  </a:solidFill>
                </a:rPr>
                <a:t>Région</a:t>
              </a:r>
              <a:endParaRPr lang="de-DE" dirty="0" smtClean="0">
                <a:solidFill>
                  <a:schemeClr val="tx1"/>
                </a:solidFill>
              </a:endParaRPr>
            </a:p>
            <a:p>
              <a:endParaRPr lang="de-DE" dirty="0">
                <a:solidFill>
                  <a:schemeClr val="tx1"/>
                </a:solidFill>
              </a:endParaRPr>
            </a:p>
            <a:p>
              <a:endParaRPr lang="de-DE" dirty="0" smtClean="0">
                <a:solidFill>
                  <a:schemeClr val="tx1"/>
                </a:solidFill>
              </a:endParaRPr>
            </a:p>
            <a:p>
              <a:endParaRPr lang="de-DE" dirty="0">
                <a:solidFill>
                  <a:schemeClr val="tx1"/>
                </a:solidFill>
              </a:endParaRPr>
            </a:p>
            <a:p>
              <a:endParaRPr lang="fr-FR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4" name="ZoneTexte 100"/>
            <p:cNvSpPr txBox="1"/>
            <p:nvPr/>
          </p:nvSpPr>
          <p:spPr>
            <a:xfrm>
              <a:off x="2009829" y="1524631"/>
              <a:ext cx="1440160" cy="1569660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00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tIns="0" rIns="0" bIns="0" rtlCol="0">
              <a:spAutoFit/>
            </a:bodyPr>
            <a:lstStyle/>
            <a:p>
              <a:r>
                <a:rPr lang="fr-FR" dirty="0" smtClean="0">
                  <a:solidFill>
                    <a:schemeClr val="tx1"/>
                  </a:solidFill>
                </a:rPr>
                <a:t>Etat</a:t>
              </a:r>
            </a:p>
            <a:p>
              <a:r>
                <a:rPr lang="de-DE" dirty="0" err="1" smtClean="0">
                  <a:solidFill>
                    <a:schemeClr val="tx1"/>
                  </a:solidFill>
                </a:rPr>
                <a:t>Privé</a:t>
              </a:r>
              <a:endParaRPr lang="de-DE" dirty="0">
                <a:solidFill>
                  <a:schemeClr val="tx1"/>
                </a:solidFill>
              </a:endParaRPr>
            </a:p>
            <a:p>
              <a:endParaRPr lang="de-DE" sz="1600" dirty="0" smtClean="0">
                <a:solidFill>
                  <a:schemeClr val="tx1"/>
                </a:solidFill>
              </a:endParaRPr>
            </a:p>
            <a:p>
              <a:endParaRPr lang="fr-FR" sz="1600" dirty="0" smtClean="0">
                <a:solidFill>
                  <a:schemeClr val="tx1"/>
                </a:solidFill>
              </a:endParaRPr>
            </a:p>
            <a:p>
              <a:endParaRPr lang="fr-FR" sz="1600" dirty="0" smtClean="0">
                <a:solidFill>
                  <a:schemeClr val="tx1"/>
                </a:solidFill>
              </a:endParaRPr>
            </a:p>
            <a:p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16" name="ZoneTexte 94"/>
            <p:cNvSpPr txBox="1"/>
            <p:nvPr/>
          </p:nvSpPr>
          <p:spPr>
            <a:xfrm>
              <a:off x="2009829" y="4404581"/>
              <a:ext cx="1440160" cy="830997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00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tIns="0" rIns="0" bIns="0" rtlCol="0">
              <a:spAutoFit/>
            </a:bodyPr>
            <a:lstStyle/>
            <a:p>
              <a:r>
                <a:rPr lang="de-DE" dirty="0" err="1" smtClean="0">
                  <a:solidFill>
                    <a:schemeClr val="tx1"/>
                  </a:solidFill>
                </a:rPr>
                <a:t>Canton</a:t>
              </a:r>
              <a:endParaRPr lang="de-DE" dirty="0" smtClean="0">
                <a:solidFill>
                  <a:schemeClr val="tx1"/>
                </a:solidFill>
              </a:endParaRPr>
            </a:p>
            <a:p>
              <a:endParaRPr lang="fr-FR" dirty="0" smtClean="0">
                <a:solidFill>
                  <a:schemeClr val="tx1"/>
                </a:solidFill>
              </a:endParaRPr>
            </a:p>
            <a:p>
              <a:endParaRPr lang="fr-F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7" name="Gruppieren 116"/>
          <p:cNvGrpSpPr/>
          <p:nvPr/>
        </p:nvGrpSpPr>
        <p:grpSpPr>
          <a:xfrm>
            <a:off x="5288944" y="1524631"/>
            <a:ext cx="1296144" cy="7223833"/>
            <a:chOff x="2009829" y="1524631"/>
            <a:chExt cx="1296144" cy="7223833"/>
          </a:xfrm>
        </p:grpSpPr>
        <p:sp>
          <p:nvSpPr>
            <p:cNvPr id="118" name="ZoneTexte 81"/>
            <p:cNvSpPr txBox="1"/>
            <p:nvPr/>
          </p:nvSpPr>
          <p:spPr>
            <a:xfrm>
              <a:off x="2009829" y="7917467"/>
              <a:ext cx="1296144" cy="830997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00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tIns="0" rIns="0" bIns="0" rtlCol="0">
              <a:spAutoFit/>
            </a:bodyPr>
            <a:lstStyle/>
            <a:p>
              <a:r>
                <a:rPr lang="de-DE" dirty="0" err="1" smtClean="0">
                  <a:solidFill>
                    <a:schemeClr val="tx1"/>
                  </a:solidFill>
                </a:rPr>
                <a:t>Parents</a:t>
              </a:r>
              <a:endParaRPr lang="de-DE" dirty="0" smtClean="0">
                <a:solidFill>
                  <a:schemeClr val="tx1"/>
                </a:solidFill>
              </a:endParaRPr>
            </a:p>
            <a:p>
              <a:endParaRPr lang="de-DE" dirty="0">
                <a:solidFill>
                  <a:schemeClr val="tx1"/>
                </a:solidFill>
              </a:endParaRPr>
            </a:p>
            <a:p>
              <a:endParaRPr lang="de-DE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9" name="ZoneTexte 88"/>
            <p:cNvSpPr txBox="1"/>
            <p:nvPr/>
          </p:nvSpPr>
          <p:spPr>
            <a:xfrm>
              <a:off x="2009829" y="7003620"/>
              <a:ext cx="1296144" cy="830997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00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tIns="0" rIns="0" bIns="0" rtlCol="0">
              <a:spAutoFit/>
            </a:bodyPr>
            <a:lstStyle/>
            <a:p>
              <a:r>
                <a:rPr lang="de-DE" dirty="0" err="1" smtClean="0">
                  <a:solidFill>
                    <a:schemeClr val="tx1"/>
                  </a:solidFill>
                </a:rPr>
                <a:t>Commune</a:t>
              </a:r>
              <a:endParaRPr lang="de-DE" dirty="0" smtClean="0">
                <a:solidFill>
                  <a:schemeClr val="tx1"/>
                </a:solidFill>
              </a:endParaRPr>
            </a:p>
            <a:p>
              <a:r>
                <a:rPr lang="de-DE" dirty="0" smtClean="0">
                  <a:solidFill>
                    <a:schemeClr val="tx1"/>
                  </a:solidFill>
                </a:rPr>
                <a:t>Etat</a:t>
              </a:r>
            </a:p>
            <a:p>
              <a:r>
                <a:rPr lang="de-DE" dirty="0" err="1" smtClean="0">
                  <a:solidFill>
                    <a:schemeClr val="tx1"/>
                  </a:solidFill>
                </a:rPr>
                <a:t>Parents</a:t>
              </a:r>
              <a:endParaRPr lang="fr-FR" dirty="0" smtClean="0">
                <a:solidFill>
                  <a:schemeClr val="tx1"/>
                </a:solidFill>
              </a:endParaRPr>
            </a:p>
          </p:txBody>
        </p:sp>
        <p:sp>
          <p:nvSpPr>
            <p:cNvPr id="120" name="ZoneTexte 91"/>
            <p:cNvSpPr txBox="1"/>
            <p:nvPr/>
          </p:nvSpPr>
          <p:spPr>
            <a:xfrm>
              <a:off x="2009829" y="5277003"/>
              <a:ext cx="1296144" cy="166199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00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tIns="0" rIns="0" bIns="0" rtlCol="0">
              <a:spAutoFit/>
            </a:bodyPr>
            <a:lstStyle/>
            <a:p>
              <a:r>
                <a:rPr lang="de-DE" dirty="0" err="1" smtClean="0">
                  <a:solidFill>
                    <a:schemeClr val="tx1"/>
                  </a:solidFill>
                </a:rPr>
                <a:t>Commune</a:t>
              </a:r>
              <a:endParaRPr lang="de-DE" dirty="0" smtClean="0">
                <a:solidFill>
                  <a:schemeClr val="tx1"/>
                </a:solidFill>
              </a:endParaRPr>
            </a:p>
            <a:p>
              <a:r>
                <a:rPr lang="de-DE" dirty="0" smtClean="0">
                  <a:solidFill>
                    <a:schemeClr val="tx1"/>
                  </a:solidFill>
                </a:rPr>
                <a:t>Etat</a:t>
              </a:r>
            </a:p>
            <a:p>
              <a:endParaRPr lang="de-DE" dirty="0">
                <a:solidFill>
                  <a:schemeClr val="tx1"/>
                </a:solidFill>
              </a:endParaRPr>
            </a:p>
            <a:p>
              <a:endParaRPr lang="de-DE" dirty="0" smtClean="0">
                <a:solidFill>
                  <a:schemeClr val="tx1"/>
                </a:solidFill>
              </a:endParaRPr>
            </a:p>
            <a:p>
              <a:endParaRPr lang="de-DE" dirty="0">
                <a:solidFill>
                  <a:schemeClr val="tx1"/>
                </a:solidFill>
              </a:endParaRPr>
            </a:p>
            <a:p>
              <a:endParaRPr lang="fr-FR" dirty="0" smtClean="0">
                <a:solidFill>
                  <a:schemeClr val="tx1"/>
                </a:solidFill>
              </a:endParaRPr>
            </a:p>
          </p:txBody>
        </p:sp>
        <p:sp>
          <p:nvSpPr>
            <p:cNvPr id="121" name="ZoneTexte 100"/>
            <p:cNvSpPr txBox="1"/>
            <p:nvPr/>
          </p:nvSpPr>
          <p:spPr>
            <a:xfrm>
              <a:off x="2009829" y="1524631"/>
              <a:ext cx="1296144" cy="1569660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00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tIns="0" rIns="0" bIns="0" rtlCol="0">
              <a:spAutoFit/>
            </a:bodyPr>
            <a:lstStyle/>
            <a:p>
              <a:r>
                <a:rPr lang="fr-FR" dirty="0" smtClean="0">
                  <a:solidFill>
                    <a:schemeClr val="tx1"/>
                  </a:solidFill>
                </a:rPr>
                <a:t>Etat</a:t>
              </a:r>
            </a:p>
            <a:p>
              <a:r>
                <a:rPr lang="de-DE" dirty="0" err="1" smtClean="0">
                  <a:solidFill>
                    <a:schemeClr val="tx1"/>
                  </a:solidFill>
                </a:rPr>
                <a:t>Privé</a:t>
              </a:r>
              <a:endParaRPr lang="fr-FR" dirty="0" smtClean="0">
                <a:solidFill>
                  <a:schemeClr val="tx1"/>
                </a:solidFill>
              </a:endParaRPr>
            </a:p>
            <a:p>
              <a:endParaRPr lang="de-DE" sz="1600" dirty="0">
                <a:solidFill>
                  <a:schemeClr val="tx1"/>
                </a:solidFill>
              </a:endParaRPr>
            </a:p>
            <a:p>
              <a:endParaRPr lang="fr-FR" sz="1600" dirty="0" smtClean="0">
                <a:solidFill>
                  <a:schemeClr val="tx1"/>
                </a:solidFill>
              </a:endParaRPr>
            </a:p>
            <a:p>
              <a:endParaRPr lang="fr-FR" sz="1600" dirty="0" smtClean="0">
                <a:solidFill>
                  <a:schemeClr val="tx1"/>
                </a:solidFill>
              </a:endParaRPr>
            </a:p>
            <a:p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22" name="ZoneTexte 94"/>
            <p:cNvSpPr txBox="1"/>
            <p:nvPr/>
          </p:nvSpPr>
          <p:spPr>
            <a:xfrm>
              <a:off x="2009829" y="4404581"/>
              <a:ext cx="1296144" cy="830997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00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tIns="0" rIns="0" bIns="0" rtlCol="0">
              <a:spAutoFit/>
            </a:bodyPr>
            <a:lstStyle/>
            <a:p>
              <a:r>
                <a:rPr lang="de-DE" dirty="0" err="1" smtClean="0">
                  <a:solidFill>
                    <a:schemeClr val="tx1"/>
                  </a:solidFill>
                </a:rPr>
                <a:t>Commune</a:t>
              </a:r>
              <a:endParaRPr lang="de-DE" dirty="0" smtClean="0">
                <a:solidFill>
                  <a:schemeClr val="tx1"/>
                </a:solidFill>
              </a:endParaRPr>
            </a:p>
            <a:p>
              <a:r>
                <a:rPr lang="de-DE" dirty="0" smtClean="0">
                  <a:solidFill>
                    <a:schemeClr val="tx1"/>
                  </a:solidFill>
                </a:rPr>
                <a:t>Etat</a:t>
              </a:r>
            </a:p>
            <a:p>
              <a:endParaRPr lang="fr-FR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23" name="ZoneTexte 94"/>
          <p:cNvSpPr txBox="1"/>
          <p:nvPr/>
        </p:nvSpPr>
        <p:spPr>
          <a:xfrm>
            <a:off x="3645024" y="3203848"/>
            <a:ext cx="1440160" cy="110799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0" rIns="0" bIns="0" rtlCol="0">
            <a:spAutoFit/>
          </a:bodyPr>
          <a:lstStyle/>
          <a:p>
            <a:r>
              <a:rPr lang="de-DE" dirty="0" err="1" smtClean="0">
                <a:solidFill>
                  <a:schemeClr val="tx1"/>
                </a:solidFill>
              </a:rPr>
              <a:t>Canton</a:t>
            </a:r>
            <a:endParaRPr lang="de-DE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4" name="ZoneTexte 94"/>
          <p:cNvSpPr txBox="1"/>
          <p:nvPr/>
        </p:nvSpPr>
        <p:spPr>
          <a:xfrm>
            <a:off x="5303256" y="3203848"/>
            <a:ext cx="1296144" cy="110799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0" rIns="0" bIns="0" rtlCol="0">
            <a:spAutoFit/>
          </a:bodyPr>
          <a:lstStyle/>
          <a:p>
            <a:r>
              <a:rPr lang="de-DE" dirty="0" err="1" smtClean="0">
                <a:solidFill>
                  <a:schemeClr val="tx1"/>
                </a:solidFill>
              </a:rPr>
              <a:t>Canton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Etat</a:t>
            </a:r>
          </a:p>
          <a:p>
            <a:endParaRPr lang="de-DE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https://upload.wikimedia.org/wikipedia/commons/thumb/1/12/Flag_of_Poland.svg/langfr-225px-Flag_of_Polan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249" y="180797"/>
            <a:ext cx="923840" cy="5789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13940" y="3196297"/>
            <a:ext cx="1432358" cy="11596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ZoneTexte 90"/>
          <p:cNvSpPr txBox="1"/>
          <p:nvPr/>
        </p:nvSpPr>
        <p:spPr>
          <a:xfrm>
            <a:off x="44624" y="70202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93" name="ZoneTexte 92"/>
          <p:cNvSpPr txBox="1"/>
          <p:nvPr/>
        </p:nvSpPr>
        <p:spPr>
          <a:xfrm>
            <a:off x="-9934" y="5580112"/>
            <a:ext cx="48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</a:t>
            </a:r>
            <a:endParaRPr lang="fr-FR" dirty="0"/>
          </a:p>
        </p:txBody>
      </p:sp>
      <p:sp>
        <p:nvSpPr>
          <p:cNvPr id="94" name="ZoneTexte 93"/>
          <p:cNvSpPr txBox="1"/>
          <p:nvPr/>
        </p:nvSpPr>
        <p:spPr>
          <a:xfrm>
            <a:off x="-1534" y="899592"/>
            <a:ext cx="622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Age</a:t>
            </a:r>
            <a:endParaRPr lang="fr-FR" dirty="0"/>
          </a:p>
        </p:txBody>
      </p:sp>
      <p:sp>
        <p:nvSpPr>
          <p:cNvPr id="99" name="ZoneTexte 98"/>
          <p:cNvSpPr txBox="1"/>
          <p:nvPr/>
        </p:nvSpPr>
        <p:spPr>
          <a:xfrm>
            <a:off x="-9934" y="4139952"/>
            <a:ext cx="48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15</a:t>
            </a:r>
            <a:endParaRPr lang="fr-FR" dirty="0"/>
          </a:p>
        </p:txBody>
      </p:sp>
      <p:sp>
        <p:nvSpPr>
          <p:cNvPr id="100" name="ZoneTexte 99"/>
          <p:cNvSpPr txBox="1"/>
          <p:nvPr/>
        </p:nvSpPr>
        <p:spPr>
          <a:xfrm>
            <a:off x="-9934" y="2699792"/>
            <a:ext cx="48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</a:t>
            </a:r>
            <a:endParaRPr lang="fr-FR" dirty="0"/>
          </a:p>
        </p:txBody>
      </p:sp>
      <p:sp>
        <p:nvSpPr>
          <p:cNvPr id="102" name="ZoneTexte 101"/>
          <p:cNvSpPr txBox="1"/>
          <p:nvPr/>
        </p:nvSpPr>
        <p:spPr>
          <a:xfrm>
            <a:off x="-9934" y="1259632"/>
            <a:ext cx="48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2839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e 82"/>
          <p:cNvGrpSpPr/>
          <p:nvPr/>
        </p:nvGrpSpPr>
        <p:grpSpPr>
          <a:xfrm>
            <a:off x="332656" y="1763688"/>
            <a:ext cx="216024" cy="7200800"/>
            <a:chOff x="332656" y="1763688"/>
            <a:chExt cx="216024" cy="7200800"/>
          </a:xfrm>
        </p:grpSpPr>
        <p:cxnSp>
          <p:nvCxnSpPr>
            <p:cNvPr id="6" name="Connecteur droit 5"/>
            <p:cNvCxnSpPr/>
            <p:nvPr/>
          </p:nvCxnSpPr>
          <p:spPr>
            <a:xfrm>
              <a:off x="332656" y="1763688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>
              <a:off x="332656" y="2051720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332656" y="2339752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>
              <a:off x="332656" y="2627784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332656" y="2915816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332656" y="3203880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332656" y="3491912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>
              <a:off x="332656" y="3779944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332656" y="4067976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332656" y="4356008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332656" y="4644040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332656" y="4932072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332656" y="5220104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332656" y="5508136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>
              <a:off x="332656" y="5796168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>
              <a:off x="332656" y="6084200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>
              <a:off x="332656" y="6372232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332656" y="6660264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>
              <a:off x="332656" y="6948296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>
              <a:off x="332656" y="7236328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>
              <a:off x="332656" y="7524360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>
              <a:off x="332656" y="7812392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>
              <a:off x="332656" y="8100424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>
              <a:off x="332656" y="8388456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332656" y="8676488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>
              <a:off x="332656" y="1763688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332656" y="2051720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>
              <a:off x="332656" y="2339752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>
              <a:off x="332656" y="2627784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332656" y="2915816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>
              <a:off x="332656" y="3203848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>
              <a:off x="332656" y="3491880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>
              <a:off x="332656" y="3779912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>
              <a:off x="332656" y="4067944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>
              <a:off x="332656" y="4355976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>
              <a:off x="332656" y="4644008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>
              <a:off x="332656" y="4932040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>
              <a:off x="332656" y="5220072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>
              <a:off x="332656" y="5508104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>
              <a:off x="332656" y="5796136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>
              <a:off x="332656" y="6084168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>
              <a:off x="332656" y="6372200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>
              <a:off x="332656" y="6660232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>
              <a:off x="332656" y="6948264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>
              <a:off x="332656" y="7236296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>
              <a:off x="332656" y="7524328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>
              <a:off x="332656" y="7812360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>
              <a:off x="332656" y="8100392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>
              <a:off x="332656" y="8388424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332656" y="8676456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>
              <a:off x="332656" y="8964488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ZoneTexte 79"/>
          <p:cNvSpPr txBox="1"/>
          <p:nvPr/>
        </p:nvSpPr>
        <p:spPr>
          <a:xfrm>
            <a:off x="548680" y="10750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Comparaison des système éducatifs (D- GB- F- P )</a:t>
            </a:r>
            <a:endParaRPr lang="fr-FR" dirty="0"/>
          </a:p>
        </p:txBody>
      </p:sp>
      <p:sp>
        <p:nvSpPr>
          <p:cNvPr id="81" name="ZoneTexte 80"/>
          <p:cNvSpPr txBox="1"/>
          <p:nvPr/>
        </p:nvSpPr>
        <p:spPr>
          <a:xfrm>
            <a:off x="548680" y="530260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Politique de Jeunesse </a:t>
            </a:r>
            <a:r>
              <a:rPr lang="fr-FR" sz="2400" b="1" dirty="0" err="1" smtClean="0"/>
              <a:t>Pakosƚaw</a:t>
            </a:r>
            <a:endParaRPr lang="fr-FR" sz="2400" dirty="0"/>
          </a:p>
        </p:txBody>
      </p:sp>
      <p:sp>
        <p:nvSpPr>
          <p:cNvPr id="98" name="ZoneTexte 97"/>
          <p:cNvSpPr txBox="1"/>
          <p:nvPr/>
        </p:nvSpPr>
        <p:spPr>
          <a:xfrm>
            <a:off x="1124712" y="4067944"/>
            <a:ext cx="1296144" cy="193899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0" rIns="0" bIns="0" rtlCol="0">
            <a:spAutoFit/>
          </a:bodyPr>
          <a:lstStyle/>
          <a:p>
            <a:r>
              <a:rPr lang="fr-FR" dirty="0" smtClean="0"/>
              <a:t>Club de sport local</a:t>
            </a:r>
          </a:p>
          <a:p>
            <a:endParaRPr lang="fr-FR" dirty="0"/>
          </a:p>
          <a:p>
            <a:r>
              <a:rPr lang="fr-FR" dirty="0" smtClean="0"/>
              <a:t>Financement</a:t>
            </a:r>
          </a:p>
          <a:p>
            <a:r>
              <a:rPr lang="de-DE" dirty="0" smtClean="0"/>
              <a:t>-</a:t>
            </a:r>
            <a:r>
              <a:rPr lang="de-DE" dirty="0" err="1" smtClean="0"/>
              <a:t>Commune</a:t>
            </a:r>
            <a:endParaRPr lang="de-DE" dirty="0" smtClean="0"/>
          </a:p>
          <a:p>
            <a:r>
              <a:rPr lang="de-DE" dirty="0" smtClean="0"/>
              <a:t>-</a:t>
            </a:r>
            <a:r>
              <a:rPr lang="de-DE" dirty="0" err="1" smtClean="0"/>
              <a:t>Adhérent</a:t>
            </a:r>
            <a:endParaRPr lang="de-DE" dirty="0" smtClean="0"/>
          </a:p>
          <a:p>
            <a:r>
              <a:rPr lang="de-DE" dirty="0" smtClean="0"/>
              <a:t>-</a:t>
            </a:r>
            <a:r>
              <a:rPr lang="de-DE" dirty="0" err="1" smtClean="0"/>
              <a:t>Privé</a:t>
            </a:r>
            <a:endParaRPr lang="de-DE" dirty="0" smtClean="0"/>
          </a:p>
        </p:txBody>
      </p:sp>
      <p:sp>
        <p:nvSpPr>
          <p:cNvPr id="101" name="ZoneTexte 100"/>
          <p:cNvSpPr txBox="1"/>
          <p:nvPr/>
        </p:nvSpPr>
        <p:spPr>
          <a:xfrm>
            <a:off x="2551913" y="1740450"/>
            <a:ext cx="1296144" cy="664797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0" rIns="0" bIns="0" rtlCol="0">
            <a:spAutoFit/>
          </a:bodyPr>
          <a:lstStyle/>
          <a:p>
            <a:r>
              <a:rPr lang="fr-FR" dirty="0" smtClean="0"/>
              <a:t>Centre de la culture et récréation</a:t>
            </a:r>
          </a:p>
          <a:p>
            <a:r>
              <a:rPr lang="de-DE" dirty="0" smtClean="0"/>
              <a:t>(</a:t>
            </a:r>
            <a:r>
              <a:rPr lang="de-DE" dirty="0" err="1" smtClean="0"/>
              <a:t>Osrodek</a:t>
            </a:r>
            <a:r>
              <a:rPr lang="de-DE" dirty="0" smtClean="0"/>
              <a:t> </a:t>
            </a:r>
            <a:r>
              <a:rPr lang="de-DE" dirty="0" err="1" smtClean="0"/>
              <a:t>Kultury</a:t>
            </a:r>
            <a:r>
              <a:rPr lang="de-DE" dirty="0" smtClean="0"/>
              <a:t> i </a:t>
            </a:r>
            <a:r>
              <a:rPr lang="de-DE" dirty="0" err="1" smtClean="0"/>
              <a:t>Rekreacji</a:t>
            </a:r>
            <a:r>
              <a:rPr lang="de-DE" dirty="0" smtClean="0"/>
              <a:t>)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Financement- Commune</a:t>
            </a:r>
          </a:p>
          <a:p>
            <a:r>
              <a:rPr lang="de-DE" dirty="0" smtClean="0"/>
              <a:t>- Etat</a:t>
            </a:r>
            <a:endParaRPr lang="fr-FR" dirty="0"/>
          </a:p>
          <a:p>
            <a:endParaRPr lang="fr-FR" dirty="0" smtClean="0"/>
          </a:p>
          <a:p>
            <a:r>
              <a:rPr lang="de-DE" dirty="0" err="1" smtClean="0"/>
              <a:t>Groupe</a:t>
            </a:r>
            <a:r>
              <a:rPr lang="de-DE" dirty="0" smtClean="0"/>
              <a:t> de </a:t>
            </a:r>
            <a:r>
              <a:rPr lang="de-DE" dirty="0" err="1" smtClean="0"/>
              <a:t>danse</a:t>
            </a:r>
            <a:r>
              <a:rPr lang="de-DE" dirty="0" smtClean="0"/>
              <a:t>, les </a:t>
            </a:r>
            <a:r>
              <a:rPr lang="de-DE" dirty="0" err="1" smtClean="0"/>
              <a:t>activités</a:t>
            </a:r>
            <a:r>
              <a:rPr lang="de-DE" dirty="0" smtClean="0"/>
              <a:t> </a:t>
            </a:r>
            <a:r>
              <a:rPr lang="de-DE" dirty="0" err="1" smtClean="0"/>
              <a:t>pour</a:t>
            </a:r>
            <a:r>
              <a:rPr lang="de-DE" dirty="0" smtClean="0"/>
              <a:t> les </a:t>
            </a:r>
            <a:r>
              <a:rPr lang="de-DE" dirty="0" err="1" smtClean="0"/>
              <a:t>enfants</a:t>
            </a:r>
            <a:r>
              <a:rPr lang="de-DE" dirty="0" smtClean="0"/>
              <a:t> </a:t>
            </a:r>
            <a:r>
              <a:rPr lang="de-DE" dirty="0" err="1" smtClean="0"/>
              <a:t>pendant</a:t>
            </a:r>
            <a:r>
              <a:rPr lang="de-DE" dirty="0" smtClean="0"/>
              <a:t> les </a:t>
            </a:r>
            <a:r>
              <a:rPr lang="de-DE" dirty="0" err="1" smtClean="0"/>
              <a:t>vacances</a:t>
            </a:r>
            <a:r>
              <a:rPr lang="de-DE" dirty="0" smtClean="0"/>
              <a:t>, </a:t>
            </a:r>
            <a:r>
              <a:rPr lang="de-DE" dirty="0" err="1" smtClean="0"/>
              <a:t>tournoi</a:t>
            </a:r>
            <a:r>
              <a:rPr lang="de-DE" dirty="0" smtClean="0"/>
              <a:t> des </a:t>
            </a:r>
            <a:r>
              <a:rPr lang="de-DE" dirty="0" err="1" smtClean="0"/>
              <a:t>villages</a:t>
            </a:r>
            <a:r>
              <a:rPr lang="de-DE" dirty="0" smtClean="0"/>
              <a:t>, </a:t>
            </a:r>
            <a:r>
              <a:rPr lang="de-DE" dirty="0" err="1" smtClean="0"/>
              <a:t>cours</a:t>
            </a:r>
            <a:r>
              <a:rPr lang="de-DE" dirty="0" smtClean="0"/>
              <a:t> </a:t>
            </a:r>
            <a:r>
              <a:rPr lang="de-DE" dirty="0" err="1" smtClean="0"/>
              <a:t>autour</a:t>
            </a:r>
            <a:r>
              <a:rPr lang="de-DE" dirty="0" smtClean="0"/>
              <a:t> du </a:t>
            </a:r>
            <a:r>
              <a:rPr lang="de-DE" dirty="0" err="1" smtClean="0"/>
              <a:t>lac</a:t>
            </a:r>
            <a:r>
              <a:rPr lang="de-DE" dirty="0" smtClean="0"/>
              <a:t>, </a:t>
            </a:r>
            <a:r>
              <a:rPr lang="de-DE" dirty="0" err="1" smtClean="0"/>
              <a:t>activités</a:t>
            </a:r>
            <a:r>
              <a:rPr lang="de-DE" dirty="0" smtClean="0"/>
              <a:t> sportives …</a:t>
            </a:r>
            <a:endParaRPr lang="fr-FR" dirty="0"/>
          </a:p>
        </p:txBody>
      </p:sp>
      <p:sp>
        <p:nvSpPr>
          <p:cNvPr id="108" name="Pentagone 107"/>
          <p:cNvSpPr/>
          <p:nvPr/>
        </p:nvSpPr>
        <p:spPr>
          <a:xfrm rot="-5400000">
            <a:off x="404696" y="8388488"/>
            <a:ext cx="864000" cy="288000"/>
          </a:xfrm>
          <a:prstGeom prst="homePlat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Pentagone 108"/>
          <p:cNvSpPr/>
          <p:nvPr/>
        </p:nvSpPr>
        <p:spPr>
          <a:xfrm rot="-5400000">
            <a:off x="404696" y="7524296"/>
            <a:ext cx="864000" cy="288000"/>
          </a:xfrm>
          <a:prstGeom prst="homePlat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Pentagone 109"/>
          <p:cNvSpPr/>
          <p:nvPr/>
        </p:nvSpPr>
        <p:spPr>
          <a:xfrm rot="-5400000">
            <a:off x="18453" y="6254355"/>
            <a:ext cx="1656024" cy="307538"/>
          </a:xfrm>
          <a:prstGeom prst="homePlat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Pentagone 110"/>
          <p:cNvSpPr/>
          <p:nvPr/>
        </p:nvSpPr>
        <p:spPr>
          <a:xfrm rot="-5400000">
            <a:off x="386738" y="4949967"/>
            <a:ext cx="935912" cy="323993"/>
          </a:xfrm>
          <a:prstGeom prst="homePlat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Pentagone 111"/>
          <p:cNvSpPr/>
          <p:nvPr/>
        </p:nvSpPr>
        <p:spPr>
          <a:xfrm rot="-5400000">
            <a:off x="404696" y="4067912"/>
            <a:ext cx="864000" cy="288000"/>
          </a:xfrm>
          <a:prstGeom prst="homePlat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Pentagone 112"/>
          <p:cNvSpPr/>
          <p:nvPr/>
        </p:nvSpPr>
        <p:spPr>
          <a:xfrm rot="-5400000">
            <a:off x="-171304" y="2627688"/>
            <a:ext cx="2016000" cy="288000"/>
          </a:xfrm>
          <a:prstGeom prst="homePlat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https://upload.wikimedia.org/wikipedia/commons/thumb/4/48/POL_gmina_Pakos%C5%82aw_COA.svg/111px-POL_gmina_Pakos%C5%82aw_CO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318" y="332734"/>
            <a:ext cx="791939" cy="92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ZoneTexte 97"/>
          <p:cNvSpPr txBox="1"/>
          <p:nvPr/>
        </p:nvSpPr>
        <p:spPr>
          <a:xfrm>
            <a:off x="4123130" y="1757094"/>
            <a:ext cx="1296144" cy="526297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0" rIns="0" bIns="0" rtlCol="0">
            <a:spAutoFit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Périscolaire</a:t>
            </a:r>
            <a:r>
              <a:rPr lang="de-DE" dirty="0" smtClean="0"/>
              <a:t> </a:t>
            </a:r>
          </a:p>
          <a:p>
            <a:r>
              <a:rPr lang="de-DE" dirty="0" smtClean="0"/>
              <a:t>(</a:t>
            </a:r>
            <a:r>
              <a:rPr lang="de-DE" dirty="0" err="1" smtClean="0"/>
              <a:t>jeux</a:t>
            </a:r>
            <a:r>
              <a:rPr lang="de-DE" dirty="0" smtClean="0"/>
              <a:t>, </a:t>
            </a:r>
            <a:r>
              <a:rPr lang="de-DE" dirty="0" err="1" smtClean="0"/>
              <a:t>travail</a:t>
            </a:r>
            <a:r>
              <a:rPr lang="de-DE" dirty="0" smtClean="0"/>
              <a:t> </a:t>
            </a:r>
            <a:r>
              <a:rPr lang="de-DE" dirty="0" err="1" smtClean="0"/>
              <a:t>ordinateur</a:t>
            </a:r>
            <a:r>
              <a:rPr lang="de-DE" dirty="0" smtClean="0"/>
              <a:t>, sportive)</a:t>
            </a:r>
          </a:p>
          <a:p>
            <a:endParaRPr lang="fr-FR" dirty="0"/>
          </a:p>
          <a:p>
            <a:r>
              <a:rPr lang="fr-FR" dirty="0" smtClean="0"/>
              <a:t>Financement</a:t>
            </a:r>
          </a:p>
          <a:p>
            <a:r>
              <a:rPr lang="de-DE" dirty="0" smtClean="0"/>
              <a:t>-</a:t>
            </a:r>
            <a:r>
              <a:rPr lang="de-DE" dirty="0" err="1" smtClean="0"/>
              <a:t>Commune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Organisation</a:t>
            </a:r>
          </a:p>
          <a:p>
            <a:r>
              <a:rPr lang="de-DE" dirty="0" smtClean="0"/>
              <a:t>-</a:t>
            </a:r>
            <a:r>
              <a:rPr lang="de-DE" dirty="0" err="1"/>
              <a:t>É</a:t>
            </a:r>
            <a:r>
              <a:rPr lang="de-DE" dirty="0" err="1" smtClean="0"/>
              <a:t>cole</a:t>
            </a:r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2" name="Rechteck 1"/>
          <p:cNvSpPr/>
          <p:nvPr/>
        </p:nvSpPr>
        <p:spPr>
          <a:xfrm>
            <a:off x="5949280" y="1757094"/>
            <a:ext cx="288032" cy="69193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hteck 3"/>
          <p:cNvSpPr/>
          <p:nvPr/>
        </p:nvSpPr>
        <p:spPr>
          <a:xfrm>
            <a:off x="4123131" y="7322374"/>
            <a:ext cx="2502208" cy="16421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feld 4"/>
          <p:cNvSpPr txBox="1"/>
          <p:nvPr/>
        </p:nvSpPr>
        <p:spPr>
          <a:xfrm>
            <a:off x="5157192" y="7877575"/>
            <a:ext cx="468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Textfeld 10"/>
          <p:cNvSpPr txBox="1"/>
          <p:nvPr/>
        </p:nvSpPr>
        <p:spPr>
          <a:xfrm>
            <a:off x="4356954" y="7380328"/>
            <a:ext cx="20603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Bibliothèques</a:t>
            </a:r>
            <a:r>
              <a:rPr lang="de-DE" dirty="0" smtClean="0"/>
              <a:t> (2)</a:t>
            </a:r>
          </a:p>
          <a:p>
            <a:endParaRPr lang="de-DE" dirty="0"/>
          </a:p>
          <a:p>
            <a:r>
              <a:rPr lang="de-DE" dirty="0" err="1" smtClean="0"/>
              <a:t>Financement</a:t>
            </a:r>
            <a:r>
              <a:rPr lang="de-DE" dirty="0" smtClean="0"/>
              <a:t> et Organisation</a:t>
            </a:r>
          </a:p>
          <a:p>
            <a:r>
              <a:rPr lang="de-DE" dirty="0" smtClean="0"/>
              <a:t>-</a:t>
            </a:r>
            <a:r>
              <a:rPr lang="de-DE" dirty="0" err="1" smtClean="0"/>
              <a:t>Commune</a:t>
            </a:r>
            <a:endParaRPr lang="de-DE" dirty="0" smtClean="0"/>
          </a:p>
          <a:p>
            <a:endParaRPr lang="fr-FR" dirty="0"/>
          </a:p>
        </p:txBody>
      </p:sp>
      <p:sp>
        <p:nvSpPr>
          <p:cNvPr id="79" name="ZoneTexte 78"/>
          <p:cNvSpPr txBox="1"/>
          <p:nvPr/>
        </p:nvSpPr>
        <p:spPr>
          <a:xfrm>
            <a:off x="44624" y="72362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84" name="ZoneTexte 83"/>
          <p:cNvSpPr txBox="1"/>
          <p:nvPr/>
        </p:nvSpPr>
        <p:spPr>
          <a:xfrm>
            <a:off x="-9934" y="5796136"/>
            <a:ext cx="48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</a:t>
            </a:r>
            <a:endParaRPr lang="fr-FR" dirty="0"/>
          </a:p>
        </p:txBody>
      </p:sp>
      <p:sp>
        <p:nvSpPr>
          <p:cNvPr id="85" name="ZoneTexte 84"/>
          <p:cNvSpPr txBox="1"/>
          <p:nvPr/>
        </p:nvSpPr>
        <p:spPr>
          <a:xfrm>
            <a:off x="-1534" y="1115616"/>
            <a:ext cx="622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Age</a:t>
            </a:r>
            <a:endParaRPr lang="fr-FR" dirty="0"/>
          </a:p>
        </p:txBody>
      </p:sp>
      <p:sp>
        <p:nvSpPr>
          <p:cNvPr id="86" name="ZoneTexte 85"/>
          <p:cNvSpPr txBox="1"/>
          <p:nvPr/>
        </p:nvSpPr>
        <p:spPr>
          <a:xfrm>
            <a:off x="-9934" y="4355976"/>
            <a:ext cx="48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15</a:t>
            </a:r>
            <a:endParaRPr lang="fr-FR" dirty="0"/>
          </a:p>
        </p:txBody>
      </p:sp>
      <p:sp>
        <p:nvSpPr>
          <p:cNvPr id="87" name="ZoneTexte 86"/>
          <p:cNvSpPr txBox="1"/>
          <p:nvPr/>
        </p:nvSpPr>
        <p:spPr>
          <a:xfrm>
            <a:off x="-9934" y="2915816"/>
            <a:ext cx="48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</a:t>
            </a:r>
            <a:endParaRPr lang="fr-FR" dirty="0"/>
          </a:p>
        </p:txBody>
      </p:sp>
      <p:sp>
        <p:nvSpPr>
          <p:cNvPr id="88" name="ZoneTexte 87"/>
          <p:cNvSpPr txBox="1"/>
          <p:nvPr/>
        </p:nvSpPr>
        <p:spPr>
          <a:xfrm>
            <a:off x="-9934" y="1475656"/>
            <a:ext cx="48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7451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e 82"/>
          <p:cNvGrpSpPr/>
          <p:nvPr/>
        </p:nvGrpSpPr>
        <p:grpSpPr>
          <a:xfrm>
            <a:off x="332656" y="1547664"/>
            <a:ext cx="216024" cy="7200800"/>
            <a:chOff x="332656" y="1763688"/>
            <a:chExt cx="216024" cy="7200800"/>
          </a:xfrm>
        </p:grpSpPr>
        <p:cxnSp>
          <p:nvCxnSpPr>
            <p:cNvPr id="6" name="Connecteur droit 5"/>
            <p:cNvCxnSpPr/>
            <p:nvPr/>
          </p:nvCxnSpPr>
          <p:spPr>
            <a:xfrm>
              <a:off x="332656" y="1763688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>
              <a:off x="332656" y="2051720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332656" y="2339752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>
              <a:off x="332656" y="2627784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332656" y="2915816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332656" y="3203880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332656" y="3491912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>
              <a:off x="332656" y="3779944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332656" y="4067976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332656" y="4356008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332656" y="4644040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332656" y="4932072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332656" y="5220104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332656" y="5508136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>
              <a:off x="332656" y="5796168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>
              <a:off x="332656" y="6084200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>
              <a:off x="332656" y="6372232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332656" y="6660264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>
              <a:off x="332656" y="6948296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>
              <a:off x="332656" y="7236328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>
              <a:off x="332656" y="7524360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>
              <a:off x="332656" y="7812392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>
              <a:off x="332656" y="8100424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>
              <a:off x="332656" y="8388456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332656" y="8676488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>
              <a:off x="332656" y="1763688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332656" y="2051720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>
              <a:off x="332656" y="2339752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>
              <a:off x="332656" y="2627784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332656" y="2915816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>
              <a:off x="332656" y="3203848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>
              <a:off x="332656" y="3491880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>
              <a:off x="332656" y="3779912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>
              <a:off x="332656" y="4067944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>
              <a:off x="332656" y="4355976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>
              <a:off x="332656" y="4644008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>
              <a:off x="332656" y="4932040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>
              <a:off x="332656" y="5220072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>
              <a:off x="332656" y="5508104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>
              <a:off x="332656" y="5796136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>
              <a:off x="332656" y="6084168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>
              <a:off x="332656" y="6372200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>
              <a:off x="332656" y="6660232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>
              <a:off x="332656" y="6948264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>
              <a:off x="332656" y="7236296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>
              <a:off x="332656" y="7524328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>
              <a:off x="332656" y="7812360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>
              <a:off x="332656" y="8100392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>
              <a:off x="332656" y="8388424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332656" y="8676456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>
              <a:off x="332656" y="8964488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ZoneTexte 79"/>
          <p:cNvSpPr txBox="1"/>
          <p:nvPr/>
        </p:nvSpPr>
        <p:spPr>
          <a:xfrm>
            <a:off x="548680" y="10750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Comparaison des système éducatifs (D- GB- F- P )</a:t>
            </a:r>
            <a:endParaRPr lang="fr-FR" dirty="0"/>
          </a:p>
        </p:txBody>
      </p:sp>
      <p:sp>
        <p:nvSpPr>
          <p:cNvPr id="81" name="ZoneTexte 80"/>
          <p:cNvSpPr txBox="1"/>
          <p:nvPr/>
        </p:nvSpPr>
        <p:spPr>
          <a:xfrm>
            <a:off x="548680" y="53026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Education formelle en ANGLETERRE</a:t>
            </a:r>
            <a:endParaRPr lang="fr-FR" dirty="0"/>
          </a:p>
        </p:txBody>
      </p:sp>
      <p:sp>
        <p:nvSpPr>
          <p:cNvPr id="86" name="ZoneTexte 85"/>
          <p:cNvSpPr txBox="1"/>
          <p:nvPr/>
        </p:nvSpPr>
        <p:spPr>
          <a:xfrm>
            <a:off x="2009829" y="1069755"/>
            <a:ext cx="1296144" cy="37107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72000" rIns="0" rtlCol="0">
            <a:spAutoFit/>
          </a:bodyPr>
          <a:lstStyle/>
          <a:p>
            <a:r>
              <a:rPr lang="fr-FR" dirty="0" smtClean="0"/>
              <a:t>Dispositif</a:t>
            </a:r>
          </a:p>
        </p:txBody>
      </p:sp>
      <p:sp>
        <p:nvSpPr>
          <p:cNvPr id="87" name="ZoneTexte 86"/>
          <p:cNvSpPr txBox="1"/>
          <p:nvPr/>
        </p:nvSpPr>
        <p:spPr>
          <a:xfrm>
            <a:off x="3535673" y="1065346"/>
            <a:ext cx="1440160" cy="36933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72000" rIns="0" rtlCol="0">
            <a:spAutoFit/>
          </a:bodyPr>
          <a:lstStyle/>
          <a:p>
            <a:r>
              <a:rPr lang="fr-FR" dirty="0" smtClean="0"/>
              <a:t>Organisateur</a:t>
            </a:r>
            <a:endParaRPr lang="fr-FR" dirty="0"/>
          </a:p>
        </p:txBody>
      </p:sp>
      <p:sp>
        <p:nvSpPr>
          <p:cNvPr id="88" name="ZoneTexte 87"/>
          <p:cNvSpPr txBox="1"/>
          <p:nvPr/>
        </p:nvSpPr>
        <p:spPr>
          <a:xfrm>
            <a:off x="5229215" y="1066238"/>
            <a:ext cx="1512168" cy="36933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72000" rIns="0" rtlCol="0">
            <a:spAutoFit/>
          </a:bodyPr>
          <a:lstStyle/>
          <a:p>
            <a:r>
              <a:rPr lang="fr-FR" dirty="0" smtClean="0"/>
              <a:t>Financement</a:t>
            </a:r>
            <a:endParaRPr lang="fr-FR" dirty="0"/>
          </a:p>
        </p:txBody>
      </p:sp>
      <p:sp>
        <p:nvSpPr>
          <p:cNvPr id="108" name="Pentagone 107"/>
          <p:cNvSpPr/>
          <p:nvPr/>
        </p:nvSpPr>
        <p:spPr>
          <a:xfrm rot="-5400000">
            <a:off x="728748" y="7848412"/>
            <a:ext cx="864000" cy="936104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Pentagone 108"/>
          <p:cNvSpPr/>
          <p:nvPr/>
        </p:nvSpPr>
        <p:spPr>
          <a:xfrm rot="-5400000">
            <a:off x="872766" y="7128235"/>
            <a:ext cx="575968" cy="936106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Pentagone 109"/>
          <p:cNvSpPr/>
          <p:nvPr/>
        </p:nvSpPr>
        <p:spPr>
          <a:xfrm rot="-5400000">
            <a:off x="293987" y="5973488"/>
            <a:ext cx="1728192" cy="941439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Pentagone 112"/>
          <p:cNvSpPr/>
          <p:nvPr/>
        </p:nvSpPr>
        <p:spPr>
          <a:xfrm rot="-5400000">
            <a:off x="415429" y="2898305"/>
            <a:ext cx="2016001" cy="449381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Pentagone 111"/>
          <p:cNvSpPr/>
          <p:nvPr/>
        </p:nvSpPr>
        <p:spPr>
          <a:xfrm rot="16200000">
            <a:off x="459137" y="4407537"/>
            <a:ext cx="1443291" cy="896033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0" name="Pentagone 112"/>
          <p:cNvSpPr/>
          <p:nvPr/>
        </p:nvSpPr>
        <p:spPr>
          <a:xfrm rot="-5400000">
            <a:off x="-53273" y="2898305"/>
            <a:ext cx="2016001" cy="449381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Pentagone 112"/>
          <p:cNvSpPr/>
          <p:nvPr/>
        </p:nvSpPr>
        <p:spPr>
          <a:xfrm rot="-5400000">
            <a:off x="659978" y="1617724"/>
            <a:ext cx="589501" cy="449382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Pentagone 112"/>
          <p:cNvSpPr/>
          <p:nvPr/>
        </p:nvSpPr>
        <p:spPr>
          <a:xfrm rot="-5400000">
            <a:off x="1011008" y="1735395"/>
            <a:ext cx="589501" cy="214039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uppieren 2"/>
          <p:cNvGrpSpPr/>
          <p:nvPr/>
        </p:nvGrpSpPr>
        <p:grpSpPr>
          <a:xfrm>
            <a:off x="1999514" y="1569144"/>
            <a:ext cx="1309482" cy="7179320"/>
            <a:chOff x="1999514" y="1569144"/>
            <a:chExt cx="1309482" cy="7179320"/>
          </a:xfrm>
        </p:grpSpPr>
        <p:grpSp>
          <p:nvGrpSpPr>
            <p:cNvPr id="2" name="Gruppieren 1"/>
            <p:cNvGrpSpPr/>
            <p:nvPr/>
          </p:nvGrpSpPr>
          <p:grpSpPr>
            <a:xfrm>
              <a:off x="1999514" y="2723387"/>
              <a:ext cx="1309482" cy="6025077"/>
              <a:chOff x="1999514" y="2723387"/>
              <a:chExt cx="1309482" cy="6025077"/>
            </a:xfrm>
          </p:grpSpPr>
          <p:sp>
            <p:nvSpPr>
              <p:cNvPr id="82" name="ZoneTexte 81"/>
              <p:cNvSpPr txBox="1"/>
              <p:nvPr/>
            </p:nvSpPr>
            <p:spPr>
              <a:xfrm>
                <a:off x="2009829" y="7917467"/>
                <a:ext cx="1296144" cy="830997"/>
              </a:xfrm>
              <a:prstGeom prst="rect">
                <a:avLst/>
              </a:prstGeom>
              <a:noFill/>
              <a:ln w="9525"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lIns="72000" tIns="0" rIns="0" bIns="0" rtlCol="0">
                <a:spAutoFit/>
              </a:bodyPr>
              <a:lstStyle/>
              <a:p>
                <a:r>
                  <a:rPr lang="de-DE" dirty="0" err="1" smtClean="0"/>
                  <a:t>Crèches</a:t>
                </a:r>
                <a:endParaRPr lang="de-DE" dirty="0" smtClean="0"/>
              </a:p>
              <a:p>
                <a:r>
                  <a:rPr lang="de-DE" dirty="0" err="1" smtClean="0"/>
                  <a:t>Nourrices</a:t>
                </a:r>
                <a:endParaRPr lang="fr-FR" dirty="0" smtClean="0"/>
              </a:p>
              <a:p>
                <a:endParaRPr lang="fr-FR" dirty="0"/>
              </a:p>
            </p:txBody>
          </p:sp>
          <p:sp>
            <p:nvSpPr>
              <p:cNvPr id="89" name="ZoneTexte 88"/>
              <p:cNvSpPr txBox="1"/>
              <p:nvPr/>
            </p:nvSpPr>
            <p:spPr>
              <a:xfrm>
                <a:off x="1999514" y="7280619"/>
                <a:ext cx="1296144" cy="553998"/>
              </a:xfrm>
              <a:prstGeom prst="rect">
                <a:avLst/>
              </a:prstGeom>
              <a:noFill/>
              <a:ln w="9525"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lIns="72000" tIns="0" rIns="0" bIns="0" rtlCol="0">
                <a:spAutoFit/>
              </a:bodyPr>
              <a:lstStyle/>
              <a:p>
                <a:r>
                  <a:rPr lang="fr-FR" dirty="0" smtClean="0"/>
                  <a:t>Nursery </a:t>
                </a:r>
                <a:r>
                  <a:rPr lang="fr-FR" dirty="0" err="1" smtClean="0"/>
                  <a:t>School</a:t>
                </a:r>
                <a:endParaRPr lang="fr-FR" dirty="0" smtClean="0"/>
              </a:p>
            </p:txBody>
          </p:sp>
          <p:sp>
            <p:nvSpPr>
              <p:cNvPr id="92" name="ZoneTexte 91"/>
              <p:cNvSpPr txBox="1"/>
              <p:nvPr/>
            </p:nvSpPr>
            <p:spPr>
              <a:xfrm>
                <a:off x="2012852" y="5577200"/>
                <a:ext cx="1296144" cy="1661993"/>
              </a:xfrm>
              <a:prstGeom prst="rect">
                <a:avLst/>
              </a:prstGeom>
              <a:noFill/>
              <a:ln w="9525"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lIns="72000" tIns="0" rIns="0" bIns="0" rtlCol="0">
                <a:spAutoFit/>
              </a:bodyPr>
              <a:lstStyle/>
              <a:p>
                <a:r>
                  <a:rPr lang="de-DE" dirty="0" smtClean="0"/>
                  <a:t>Primary School</a:t>
                </a:r>
              </a:p>
              <a:p>
                <a:endParaRPr lang="de-DE" dirty="0"/>
              </a:p>
              <a:p>
                <a:endParaRPr lang="de-DE" dirty="0" smtClean="0"/>
              </a:p>
              <a:p>
                <a:endParaRPr lang="fr-FR" dirty="0"/>
              </a:p>
              <a:p>
                <a:endParaRPr lang="fr-FR" dirty="0" smtClean="0"/>
              </a:p>
            </p:txBody>
          </p:sp>
          <p:sp>
            <p:nvSpPr>
              <p:cNvPr id="98" name="ZoneTexte 97"/>
              <p:cNvSpPr txBox="1"/>
              <p:nvPr/>
            </p:nvSpPr>
            <p:spPr>
              <a:xfrm>
                <a:off x="1999514" y="4133909"/>
                <a:ext cx="1296144" cy="1384995"/>
              </a:xfrm>
              <a:prstGeom prst="rect">
                <a:avLst/>
              </a:prstGeom>
              <a:noFill/>
              <a:ln w="9525"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lIns="72000" tIns="0" rIns="0" bIns="0" rtlCol="0">
                <a:spAutoFit/>
              </a:bodyPr>
              <a:lstStyle/>
              <a:p>
                <a:r>
                  <a:rPr lang="fr-FR" dirty="0" err="1" smtClean="0"/>
                  <a:t>Secondary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School</a:t>
                </a:r>
                <a:endParaRPr lang="de-DE" dirty="0" smtClean="0"/>
              </a:p>
              <a:p>
                <a:endParaRPr lang="de-DE" dirty="0" smtClean="0">
                  <a:solidFill>
                    <a:schemeClr val="accent5"/>
                  </a:solidFill>
                </a:endParaRPr>
              </a:p>
              <a:p>
                <a:endParaRPr lang="de-DE" dirty="0">
                  <a:solidFill>
                    <a:schemeClr val="accent5"/>
                  </a:solidFill>
                </a:endParaRPr>
              </a:p>
              <a:p>
                <a:endParaRPr lang="fr-FR" dirty="0" smtClean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01" name="ZoneTexte 100"/>
              <p:cNvSpPr txBox="1"/>
              <p:nvPr/>
            </p:nvSpPr>
            <p:spPr>
              <a:xfrm>
                <a:off x="1999514" y="2723387"/>
                <a:ext cx="1296144" cy="1384995"/>
              </a:xfrm>
              <a:prstGeom prst="rect">
                <a:avLst/>
              </a:prstGeom>
              <a:noFill/>
              <a:ln w="9525"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lIns="72000" tIns="0" rIns="0" bIns="0" rtlCol="0">
                <a:spAutoFit/>
              </a:bodyPr>
              <a:lstStyle/>
              <a:p>
                <a:r>
                  <a:rPr lang="fr-FR" dirty="0" err="1" smtClean="0">
                    <a:solidFill>
                      <a:schemeClr val="accent6"/>
                    </a:solidFill>
                  </a:rPr>
                  <a:t>College</a:t>
                </a:r>
                <a:endParaRPr lang="fr-FR" dirty="0">
                  <a:solidFill>
                    <a:schemeClr val="accent6"/>
                  </a:solidFill>
                </a:endParaRPr>
              </a:p>
              <a:p>
                <a:r>
                  <a:rPr lang="de-DE" dirty="0" smtClean="0">
                    <a:solidFill>
                      <a:schemeClr val="accent1"/>
                    </a:solidFill>
                  </a:rPr>
                  <a:t>College </a:t>
                </a:r>
                <a:r>
                  <a:rPr lang="de-DE" dirty="0" err="1" smtClean="0">
                    <a:solidFill>
                      <a:schemeClr val="accent1"/>
                    </a:solidFill>
                  </a:rPr>
                  <a:t>of</a:t>
                </a:r>
                <a:r>
                  <a:rPr lang="de-DE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accent1"/>
                    </a:solidFill>
                  </a:rPr>
                  <a:t>further</a:t>
                </a:r>
                <a:r>
                  <a:rPr lang="de-DE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accent1"/>
                    </a:solidFill>
                  </a:rPr>
                  <a:t>education</a:t>
                </a:r>
                <a:endParaRPr lang="de-DE" dirty="0" smtClean="0">
                  <a:solidFill>
                    <a:schemeClr val="accent1"/>
                  </a:solidFill>
                </a:endParaRPr>
              </a:p>
              <a:p>
                <a:r>
                  <a:rPr lang="de-DE" dirty="0" smtClean="0"/>
                  <a:t>(A – Levels)</a:t>
                </a:r>
                <a:endParaRPr lang="fr-FR" dirty="0"/>
              </a:p>
            </p:txBody>
          </p:sp>
        </p:grpSp>
        <p:sp>
          <p:nvSpPr>
            <p:cNvPr id="94" name="ZoneTexte 88"/>
            <p:cNvSpPr txBox="1"/>
            <p:nvPr/>
          </p:nvSpPr>
          <p:spPr>
            <a:xfrm>
              <a:off x="1999514" y="1569144"/>
              <a:ext cx="1296144" cy="110799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</a:ln>
          </p:spPr>
          <p:txBody>
            <a:bodyPr wrap="square" lIns="72000" tIns="0" rIns="0" bIns="0" rtlCol="0">
              <a:spAutoFit/>
            </a:bodyPr>
            <a:lstStyle/>
            <a:p>
              <a:r>
                <a:rPr lang="fr-FR" dirty="0" err="1" smtClean="0">
                  <a:solidFill>
                    <a:schemeClr val="accent6"/>
                  </a:solidFill>
                </a:rPr>
                <a:t>University</a:t>
              </a:r>
              <a:r>
                <a:rPr lang="fr-FR" dirty="0"/>
                <a:t> </a:t>
              </a:r>
              <a:r>
                <a:rPr lang="fr-FR" dirty="0" err="1">
                  <a:solidFill>
                    <a:schemeClr val="accent1"/>
                  </a:solidFill>
                </a:rPr>
                <a:t>C</a:t>
              </a:r>
              <a:r>
                <a:rPr lang="fr-FR" dirty="0" err="1" smtClean="0">
                  <a:solidFill>
                    <a:schemeClr val="accent1"/>
                  </a:solidFill>
                </a:rPr>
                <a:t>ollege</a:t>
              </a:r>
              <a:r>
                <a:rPr lang="fr-FR" dirty="0" smtClean="0">
                  <a:solidFill>
                    <a:schemeClr val="accent1"/>
                  </a:solidFill>
                </a:rPr>
                <a:t> of </a:t>
              </a:r>
              <a:r>
                <a:rPr lang="fr-FR" dirty="0" err="1" smtClean="0">
                  <a:solidFill>
                    <a:schemeClr val="accent1"/>
                  </a:solidFill>
                </a:rPr>
                <a:t>further</a:t>
              </a:r>
              <a:r>
                <a:rPr lang="fr-FR" dirty="0" smtClean="0">
                  <a:solidFill>
                    <a:schemeClr val="accent1"/>
                  </a:solidFill>
                </a:rPr>
                <a:t> </a:t>
              </a:r>
              <a:r>
                <a:rPr lang="fr-FR" dirty="0" err="1" smtClean="0">
                  <a:solidFill>
                    <a:schemeClr val="accent1"/>
                  </a:solidFill>
                </a:rPr>
                <a:t>education</a:t>
              </a:r>
              <a:endParaRPr lang="fr-FR" dirty="0" smtClean="0">
                <a:solidFill>
                  <a:schemeClr val="accent1"/>
                </a:solidFill>
              </a:endParaRPr>
            </a:p>
          </p:txBody>
        </p:sp>
      </p:grpSp>
      <p:sp>
        <p:nvSpPr>
          <p:cNvPr id="99" name="Pentagone 112"/>
          <p:cNvSpPr/>
          <p:nvPr/>
        </p:nvSpPr>
        <p:spPr>
          <a:xfrm rot="-5400000">
            <a:off x="1265669" y="1741312"/>
            <a:ext cx="589501" cy="214039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0" name="Gruppieren 99"/>
          <p:cNvGrpSpPr/>
          <p:nvPr/>
        </p:nvGrpSpPr>
        <p:grpSpPr>
          <a:xfrm>
            <a:off x="5367914" y="1572875"/>
            <a:ext cx="1309482" cy="7179320"/>
            <a:chOff x="1999514" y="1569144"/>
            <a:chExt cx="1309482" cy="7179320"/>
          </a:xfrm>
        </p:grpSpPr>
        <p:grpSp>
          <p:nvGrpSpPr>
            <p:cNvPr id="102" name="Gruppieren 101"/>
            <p:cNvGrpSpPr/>
            <p:nvPr/>
          </p:nvGrpSpPr>
          <p:grpSpPr>
            <a:xfrm>
              <a:off x="1999514" y="2723387"/>
              <a:ext cx="1309482" cy="6025077"/>
              <a:chOff x="1999514" y="2723387"/>
              <a:chExt cx="1309482" cy="6025077"/>
            </a:xfrm>
          </p:grpSpPr>
          <p:sp>
            <p:nvSpPr>
              <p:cNvPr id="120" name="ZoneTexte 81"/>
              <p:cNvSpPr txBox="1"/>
              <p:nvPr/>
            </p:nvSpPr>
            <p:spPr>
              <a:xfrm>
                <a:off x="2009829" y="7917467"/>
                <a:ext cx="1296144" cy="830997"/>
              </a:xfrm>
              <a:prstGeom prst="rect">
                <a:avLst/>
              </a:prstGeom>
              <a:noFill/>
              <a:ln w="9525"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lIns="72000" tIns="0" rIns="0" bIns="0" rtlCol="0">
                <a:spAutoFit/>
              </a:bodyPr>
              <a:lstStyle/>
              <a:p>
                <a:r>
                  <a:rPr lang="de-DE" dirty="0" err="1" smtClean="0"/>
                  <a:t>Privé</a:t>
                </a:r>
                <a:endParaRPr lang="de-DE" dirty="0" smtClean="0"/>
              </a:p>
              <a:p>
                <a:endParaRPr lang="fr-FR" dirty="0" smtClean="0"/>
              </a:p>
              <a:p>
                <a:endParaRPr lang="fr-FR" dirty="0"/>
              </a:p>
            </p:txBody>
          </p:sp>
          <p:sp>
            <p:nvSpPr>
              <p:cNvPr id="121" name="ZoneTexte 88"/>
              <p:cNvSpPr txBox="1"/>
              <p:nvPr/>
            </p:nvSpPr>
            <p:spPr>
              <a:xfrm>
                <a:off x="1999514" y="7280619"/>
                <a:ext cx="1296144" cy="553998"/>
              </a:xfrm>
              <a:prstGeom prst="rect">
                <a:avLst/>
              </a:prstGeom>
              <a:noFill/>
              <a:ln w="9525"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lIns="72000" tIns="0" rIns="0" bIns="0" rtlCol="0">
                <a:spAutoFit/>
              </a:bodyPr>
              <a:lstStyle/>
              <a:p>
                <a:r>
                  <a:rPr lang="fr-FR" dirty="0" smtClean="0"/>
                  <a:t>Etat-</a:t>
                </a:r>
                <a:r>
                  <a:rPr lang="fr-FR" dirty="0" err="1" smtClean="0"/>
                  <a:t>County</a:t>
                </a:r>
                <a:endParaRPr lang="fr-FR" dirty="0" smtClean="0"/>
              </a:p>
              <a:p>
                <a:r>
                  <a:rPr lang="de-DE" dirty="0" err="1" smtClean="0"/>
                  <a:t>Privé</a:t>
                </a:r>
                <a:endParaRPr lang="fr-FR" dirty="0" smtClean="0"/>
              </a:p>
            </p:txBody>
          </p:sp>
          <p:sp>
            <p:nvSpPr>
              <p:cNvPr id="122" name="ZoneTexte 91"/>
              <p:cNvSpPr txBox="1"/>
              <p:nvPr/>
            </p:nvSpPr>
            <p:spPr>
              <a:xfrm>
                <a:off x="2012852" y="5577200"/>
                <a:ext cx="1296144" cy="1661993"/>
              </a:xfrm>
              <a:prstGeom prst="rect">
                <a:avLst/>
              </a:prstGeom>
              <a:noFill/>
              <a:ln w="9525"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lIns="72000" tIns="0" rIns="0" bIns="0" rtlCol="0">
                <a:spAutoFit/>
              </a:bodyPr>
              <a:lstStyle/>
              <a:p>
                <a:r>
                  <a:rPr lang="de-DE" dirty="0" smtClean="0"/>
                  <a:t>Etat</a:t>
                </a:r>
              </a:p>
              <a:p>
                <a:r>
                  <a:rPr lang="de-DE" dirty="0" smtClean="0"/>
                  <a:t>County</a:t>
                </a:r>
              </a:p>
              <a:p>
                <a:r>
                  <a:rPr lang="de-DE" dirty="0" err="1" smtClean="0"/>
                  <a:t>Privé</a:t>
                </a:r>
                <a:endParaRPr lang="de-DE" dirty="0"/>
              </a:p>
              <a:p>
                <a:endParaRPr lang="de-DE" dirty="0" smtClean="0"/>
              </a:p>
              <a:p>
                <a:endParaRPr lang="fr-FR" dirty="0"/>
              </a:p>
              <a:p>
                <a:endParaRPr lang="fr-FR" dirty="0" smtClean="0"/>
              </a:p>
            </p:txBody>
          </p:sp>
          <p:sp>
            <p:nvSpPr>
              <p:cNvPr id="123" name="ZoneTexte 97"/>
              <p:cNvSpPr txBox="1"/>
              <p:nvPr/>
            </p:nvSpPr>
            <p:spPr>
              <a:xfrm>
                <a:off x="1999514" y="4133909"/>
                <a:ext cx="1296144" cy="1384995"/>
              </a:xfrm>
              <a:prstGeom prst="rect">
                <a:avLst/>
              </a:prstGeom>
              <a:noFill/>
              <a:ln w="9525"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lIns="72000" tIns="0" rIns="0" bIns="0" rtlCol="0">
                <a:spAutoFit/>
              </a:bodyPr>
              <a:lstStyle/>
              <a:p>
                <a:r>
                  <a:rPr lang="de-DE" dirty="0" smtClean="0"/>
                  <a:t>Etat</a:t>
                </a:r>
              </a:p>
              <a:p>
                <a:r>
                  <a:rPr lang="de-DE" dirty="0" err="1" smtClean="0"/>
                  <a:t>Privé</a:t>
                </a:r>
                <a:endParaRPr lang="de-DE" dirty="0" smtClean="0"/>
              </a:p>
              <a:p>
                <a:endParaRPr lang="de-DE" dirty="0" smtClean="0">
                  <a:solidFill>
                    <a:schemeClr val="accent5"/>
                  </a:solidFill>
                </a:endParaRPr>
              </a:p>
              <a:p>
                <a:endParaRPr lang="de-DE" dirty="0">
                  <a:solidFill>
                    <a:schemeClr val="accent5"/>
                  </a:solidFill>
                </a:endParaRPr>
              </a:p>
              <a:p>
                <a:endParaRPr lang="fr-FR" dirty="0" smtClean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24" name="ZoneTexte 100"/>
              <p:cNvSpPr txBox="1"/>
              <p:nvPr/>
            </p:nvSpPr>
            <p:spPr>
              <a:xfrm>
                <a:off x="1999514" y="2723387"/>
                <a:ext cx="1296144" cy="1384995"/>
              </a:xfrm>
              <a:prstGeom prst="rect">
                <a:avLst/>
              </a:prstGeom>
              <a:noFill/>
              <a:ln w="9525"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lIns="72000" tIns="0" rIns="0" bIns="0" rtlCol="0">
                <a:spAutoFit/>
              </a:bodyPr>
              <a:lstStyle/>
              <a:p>
                <a:r>
                  <a:rPr lang="de-DE" dirty="0" smtClean="0"/>
                  <a:t>Etat</a:t>
                </a:r>
              </a:p>
              <a:p>
                <a:r>
                  <a:rPr lang="de-DE" dirty="0" err="1" smtClean="0"/>
                  <a:t>Privé</a:t>
                </a:r>
                <a:endParaRPr lang="de-DE" dirty="0" smtClean="0"/>
              </a:p>
              <a:p>
                <a:endParaRPr lang="de-DE" dirty="0">
                  <a:solidFill>
                    <a:schemeClr val="accent6"/>
                  </a:solidFill>
                </a:endParaRPr>
              </a:p>
              <a:p>
                <a:endParaRPr lang="de-DE" dirty="0" smtClean="0">
                  <a:solidFill>
                    <a:schemeClr val="accent6"/>
                  </a:solidFill>
                </a:endParaRPr>
              </a:p>
              <a:p>
                <a:endParaRPr lang="fr-FR" dirty="0"/>
              </a:p>
            </p:txBody>
          </p:sp>
        </p:grpSp>
        <p:sp>
          <p:nvSpPr>
            <p:cNvPr id="103" name="ZoneTexte 88"/>
            <p:cNvSpPr txBox="1"/>
            <p:nvPr/>
          </p:nvSpPr>
          <p:spPr>
            <a:xfrm>
              <a:off x="1999514" y="1569144"/>
              <a:ext cx="1296144" cy="110799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</a:ln>
          </p:spPr>
          <p:txBody>
            <a:bodyPr wrap="square" lIns="72000" tIns="0" rIns="0" bIns="0" rtlCol="0">
              <a:spAutoFit/>
            </a:bodyPr>
            <a:lstStyle/>
            <a:p>
              <a:r>
                <a:rPr lang="de-DE" dirty="0" smtClean="0"/>
                <a:t>Etat</a:t>
              </a:r>
            </a:p>
            <a:p>
              <a:r>
                <a:rPr lang="de-DE" dirty="0" err="1" smtClean="0"/>
                <a:t>Privé</a:t>
              </a:r>
              <a:endParaRPr lang="de-DE" dirty="0" smtClean="0"/>
            </a:p>
            <a:p>
              <a:endParaRPr lang="de-DE" dirty="0">
                <a:solidFill>
                  <a:schemeClr val="accent1"/>
                </a:solidFill>
              </a:endParaRPr>
            </a:p>
            <a:p>
              <a:endParaRPr lang="fr-FR" dirty="0" smtClean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33" name="Gruppieren 132"/>
          <p:cNvGrpSpPr/>
          <p:nvPr/>
        </p:nvGrpSpPr>
        <p:grpSpPr>
          <a:xfrm>
            <a:off x="3633050" y="1569144"/>
            <a:ext cx="1309482" cy="7179320"/>
            <a:chOff x="1999514" y="1569144"/>
            <a:chExt cx="1309482" cy="7179320"/>
          </a:xfrm>
        </p:grpSpPr>
        <p:grpSp>
          <p:nvGrpSpPr>
            <p:cNvPr id="134" name="Gruppieren 133"/>
            <p:cNvGrpSpPr/>
            <p:nvPr/>
          </p:nvGrpSpPr>
          <p:grpSpPr>
            <a:xfrm>
              <a:off x="1999514" y="2723387"/>
              <a:ext cx="1309482" cy="6025077"/>
              <a:chOff x="1999514" y="2723387"/>
              <a:chExt cx="1309482" cy="6025077"/>
            </a:xfrm>
          </p:grpSpPr>
          <p:sp>
            <p:nvSpPr>
              <p:cNvPr id="136" name="ZoneTexte 81"/>
              <p:cNvSpPr txBox="1"/>
              <p:nvPr/>
            </p:nvSpPr>
            <p:spPr>
              <a:xfrm>
                <a:off x="2009829" y="7917467"/>
                <a:ext cx="1296144" cy="830997"/>
              </a:xfrm>
              <a:prstGeom prst="rect">
                <a:avLst/>
              </a:prstGeom>
              <a:noFill/>
              <a:ln w="9525"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lIns="72000" tIns="0" rIns="0" bIns="0" rtlCol="0">
                <a:spAutoFit/>
              </a:bodyPr>
              <a:lstStyle/>
              <a:p>
                <a:r>
                  <a:rPr lang="de-DE" dirty="0" err="1" smtClean="0"/>
                  <a:t>Privé</a:t>
                </a:r>
                <a:endParaRPr lang="de-DE" dirty="0" smtClean="0"/>
              </a:p>
              <a:p>
                <a:endParaRPr lang="fr-FR" dirty="0" smtClean="0"/>
              </a:p>
              <a:p>
                <a:endParaRPr lang="fr-FR" dirty="0"/>
              </a:p>
            </p:txBody>
          </p:sp>
          <p:sp>
            <p:nvSpPr>
              <p:cNvPr id="137" name="ZoneTexte 88"/>
              <p:cNvSpPr txBox="1"/>
              <p:nvPr/>
            </p:nvSpPr>
            <p:spPr>
              <a:xfrm>
                <a:off x="1999514" y="7280619"/>
                <a:ext cx="1296144" cy="553998"/>
              </a:xfrm>
              <a:prstGeom prst="rect">
                <a:avLst/>
              </a:prstGeom>
              <a:noFill/>
              <a:ln w="9525"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lIns="72000" tIns="0" rIns="0" bIns="0" rtlCol="0">
                <a:spAutoFit/>
              </a:bodyPr>
              <a:lstStyle/>
              <a:p>
                <a:r>
                  <a:rPr lang="fr-FR" dirty="0" smtClean="0"/>
                  <a:t>Etat, </a:t>
                </a:r>
                <a:r>
                  <a:rPr lang="fr-FR" dirty="0" err="1" smtClean="0"/>
                  <a:t>County</a:t>
                </a:r>
                <a:endParaRPr lang="fr-FR" dirty="0" smtClean="0"/>
              </a:p>
              <a:p>
                <a:r>
                  <a:rPr lang="de-DE" dirty="0" err="1" smtClean="0"/>
                  <a:t>Privé</a:t>
                </a:r>
                <a:endParaRPr lang="fr-FR" dirty="0" smtClean="0"/>
              </a:p>
            </p:txBody>
          </p:sp>
          <p:sp>
            <p:nvSpPr>
              <p:cNvPr id="138" name="ZoneTexte 91"/>
              <p:cNvSpPr txBox="1"/>
              <p:nvPr/>
            </p:nvSpPr>
            <p:spPr>
              <a:xfrm>
                <a:off x="2012852" y="5577200"/>
                <a:ext cx="1296144" cy="1661993"/>
              </a:xfrm>
              <a:prstGeom prst="rect">
                <a:avLst/>
              </a:prstGeom>
              <a:noFill/>
              <a:ln w="9525"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lIns="72000" tIns="0" rIns="0" bIns="0" rtlCol="0">
                <a:spAutoFit/>
              </a:bodyPr>
              <a:lstStyle/>
              <a:p>
                <a:r>
                  <a:rPr lang="de-DE" dirty="0" smtClean="0"/>
                  <a:t>Etat</a:t>
                </a:r>
              </a:p>
              <a:p>
                <a:r>
                  <a:rPr lang="de-DE" dirty="0" smtClean="0"/>
                  <a:t>County</a:t>
                </a:r>
              </a:p>
              <a:p>
                <a:r>
                  <a:rPr lang="de-DE" dirty="0" err="1" smtClean="0"/>
                  <a:t>Privé</a:t>
                </a:r>
                <a:endParaRPr lang="de-DE" dirty="0" smtClean="0"/>
              </a:p>
              <a:p>
                <a:endParaRPr lang="de-DE" dirty="0" smtClean="0"/>
              </a:p>
              <a:p>
                <a:endParaRPr lang="fr-FR" dirty="0"/>
              </a:p>
              <a:p>
                <a:endParaRPr lang="fr-FR" dirty="0" smtClean="0"/>
              </a:p>
            </p:txBody>
          </p:sp>
          <p:sp>
            <p:nvSpPr>
              <p:cNvPr id="139" name="ZoneTexte 97"/>
              <p:cNvSpPr txBox="1"/>
              <p:nvPr/>
            </p:nvSpPr>
            <p:spPr>
              <a:xfrm>
                <a:off x="1999514" y="4133909"/>
                <a:ext cx="1296144" cy="1384995"/>
              </a:xfrm>
              <a:prstGeom prst="rect">
                <a:avLst/>
              </a:prstGeom>
              <a:noFill/>
              <a:ln w="9525"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lIns="72000" tIns="0" rIns="0" bIns="0" rtlCol="0">
                <a:spAutoFit/>
              </a:bodyPr>
              <a:lstStyle/>
              <a:p>
                <a:r>
                  <a:rPr lang="de-DE" dirty="0" smtClean="0"/>
                  <a:t>Etat</a:t>
                </a:r>
              </a:p>
              <a:p>
                <a:r>
                  <a:rPr lang="de-DE" dirty="0" err="1" smtClean="0"/>
                  <a:t>Privé</a:t>
                </a:r>
                <a:endParaRPr lang="de-DE" dirty="0" smtClean="0"/>
              </a:p>
              <a:p>
                <a:endParaRPr lang="de-DE" dirty="0" smtClean="0">
                  <a:solidFill>
                    <a:schemeClr val="accent5"/>
                  </a:solidFill>
                </a:endParaRPr>
              </a:p>
              <a:p>
                <a:endParaRPr lang="de-DE" dirty="0">
                  <a:solidFill>
                    <a:schemeClr val="accent5"/>
                  </a:solidFill>
                </a:endParaRPr>
              </a:p>
              <a:p>
                <a:endParaRPr lang="fr-FR" dirty="0" smtClean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40" name="ZoneTexte 100"/>
              <p:cNvSpPr txBox="1"/>
              <p:nvPr/>
            </p:nvSpPr>
            <p:spPr>
              <a:xfrm>
                <a:off x="1999514" y="2723387"/>
                <a:ext cx="1296144" cy="1384995"/>
              </a:xfrm>
              <a:prstGeom prst="rect">
                <a:avLst/>
              </a:prstGeom>
              <a:noFill/>
              <a:ln w="9525"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lIns="72000" tIns="0" rIns="0" bIns="0" rtlCol="0">
                <a:spAutoFit/>
              </a:bodyPr>
              <a:lstStyle/>
              <a:p>
                <a:r>
                  <a:rPr lang="de-DE" dirty="0" smtClean="0"/>
                  <a:t>Etat</a:t>
                </a:r>
              </a:p>
              <a:p>
                <a:r>
                  <a:rPr lang="de-DE" dirty="0" err="1" smtClean="0"/>
                  <a:t>Privé</a:t>
                </a:r>
                <a:endParaRPr lang="de-DE" dirty="0" smtClean="0"/>
              </a:p>
              <a:p>
                <a:endParaRPr lang="de-DE" dirty="0">
                  <a:solidFill>
                    <a:schemeClr val="accent6"/>
                  </a:solidFill>
                </a:endParaRPr>
              </a:p>
              <a:p>
                <a:endParaRPr lang="de-DE" dirty="0" smtClean="0">
                  <a:solidFill>
                    <a:schemeClr val="accent6"/>
                  </a:solidFill>
                </a:endParaRPr>
              </a:p>
              <a:p>
                <a:endParaRPr lang="fr-FR" dirty="0"/>
              </a:p>
            </p:txBody>
          </p:sp>
        </p:grpSp>
        <p:sp>
          <p:nvSpPr>
            <p:cNvPr id="135" name="ZoneTexte 88"/>
            <p:cNvSpPr txBox="1"/>
            <p:nvPr/>
          </p:nvSpPr>
          <p:spPr>
            <a:xfrm>
              <a:off x="1999514" y="1569144"/>
              <a:ext cx="1296144" cy="110799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</a:ln>
          </p:spPr>
          <p:txBody>
            <a:bodyPr wrap="square" lIns="72000" tIns="0" rIns="0" bIns="0" rtlCol="0">
              <a:spAutoFit/>
            </a:bodyPr>
            <a:lstStyle/>
            <a:p>
              <a:r>
                <a:rPr lang="de-DE" dirty="0" smtClean="0"/>
                <a:t>Etat</a:t>
              </a:r>
            </a:p>
            <a:p>
              <a:r>
                <a:rPr lang="de-DE" dirty="0" err="1" smtClean="0"/>
                <a:t>Privé</a:t>
              </a:r>
              <a:endParaRPr lang="de-DE" dirty="0" smtClean="0"/>
            </a:p>
            <a:p>
              <a:endParaRPr lang="de-DE" dirty="0">
                <a:solidFill>
                  <a:schemeClr val="accent1"/>
                </a:solidFill>
              </a:endParaRPr>
            </a:p>
            <a:p>
              <a:endParaRPr lang="fr-FR" dirty="0" smtClean="0">
                <a:solidFill>
                  <a:schemeClr val="accent1"/>
                </a:solidFill>
              </a:endParaRPr>
            </a:p>
          </p:txBody>
        </p:sp>
      </p:grpSp>
      <p:pic>
        <p:nvPicPr>
          <p:cNvPr id="1026" name="Picture 2" descr="http://www.lexilogos.com/images/gb_angla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129" y="180115"/>
            <a:ext cx="959101" cy="5754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ZoneTexte 94"/>
          <p:cNvSpPr txBox="1"/>
          <p:nvPr/>
        </p:nvSpPr>
        <p:spPr>
          <a:xfrm>
            <a:off x="44624" y="70829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96" name="ZoneTexte 95"/>
          <p:cNvSpPr txBox="1"/>
          <p:nvPr/>
        </p:nvSpPr>
        <p:spPr>
          <a:xfrm>
            <a:off x="-9934" y="5642828"/>
            <a:ext cx="48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</a:t>
            </a:r>
            <a:endParaRPr lang="fr-FR" dirty="0"/>
          </a:p>
        </p:txBody>
      </p:sp>
      <p:sp>
        <p:nvSpPr>
          <p:cNvPr id="97" name="ZoneTexte 96"/>
          <p:cNvSpPr txBox="1"/>
          <p:nvPr/>
        </p:nvSpPr>
        <p:spPr>
          <a:xfrm>
            <a:off x="-1534" y="962308"/>
            <a:ext cx="622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Age</a:t>
            </a:r>
            <a:endParaRPr lang="fr-FR" dirty="0"/>
          </a:p>
        </p:txBody>
      </p:sp>
      <p:sp>
        <p:nvSpPr>
          <p:cNvPr id="104" name="ZoneTexte 103"/>
          <p:cNvSpPr txBox="1"/>
          <p:nvPr/>
        </p:nvSpPr>
        <p:spPr>
          <a:xfrm>
            <a:off x="-9934" y="4202668"/>
            <a:ext cx="48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15</a:t>
            </a:r>
            <a:endParaRPr lang="fr-FR" dirty="0"/>
          </a:p>
        </p:txBody>
      </p:sp>
      <p:sp>
        <p:nvSpPr>
          <p:cNvPr id="105" name="ZoneTexte 104"/>
          <p:cNvSpPr txBox="1"/>
          <p:nvPr/>
        </p:nvSpPr>
        <p:spPr>
          <a:xfrm>
            <a:off x="-9934" y="2762508"/>
            <a:ext cx="48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</a:t>
            </a:r>
            <a:endParaRPr lang="fr-FR" dirty="0"/>
          </a:p>
        </p:txBody>
      </p:sp>
      <p:sp>
        <p:nvSpPr>
          <p:cNvPr id="106" name="ZoneTexte 105"/>
          <p:cNvSpPr txBox="1"/>
          <p:nvPr/>
        </p:nvSpPr>
        <p:spPr>
          <a:xfrm>
            <a:off x="-9934" y="1322348"/>
            <a:ext cx="48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283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e 82"/>
          <p:cNvGrpSpPr/>
          <p:nvPr/>
        </p:nvGrpSpPr>
        <p:grpSpPr>
          <a:xfrm>
            <a:off x="332656" y="1763688"/>
            <a:ext cx="216024" cy="7200800"/>
            <a:chOff x="332656" y="1763688"/>
            <a:chExt cx="216024" cy="7200800"/>
          </a:xfrm>
        </p:grpSpPr>
        <p:cxnSp>
          <p:nvCxnSpPr>
            <p:cNvPr id="6" name="Connecteur droit 5"/>
            <p:cNvCxnSpPr/>
            <p:nvPr/>
          </p:nvCxnSpPr>
          <p:spPr>
            <a:xfrm>
              <a:off x="332656" y="1763688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>
              <a:off x="332656" y="2051720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332656" y="2339752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>
              <a:off x="332656" y="2627784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332656" y="2915816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332656" y="3203880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332656" y="3491912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>
              <a:off x="332656" y="3779944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332656" y="4067976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332656" y="4356008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332656" y="4644040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332656" y="4932072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332656" y="5220104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332656" y="5508136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>
              <a:off x="332656" y="5796168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>
              <a:off x="332656" y="6084200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>
              <a:off x="332656" y="6372232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332656" y="6660264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>
              <a:off x="332656" y="6948296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>
              <a:off x="332656" y="7236328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>
              <a:off x="332656" y="7524360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>
              <a:off x="332656" y="7812392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>
              <a:off x="332656" y="8100424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>
              <a:off x="332656" y="8388456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332656" y="8676488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>
              <a:off x="332656" y="1763688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332656" y="2051720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>
              <a:off x="332656" y="2339752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>
              <a:off x="332656" y="2627784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332656" y="2915816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>
              <a:off x="332656" y="3203848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>
              <a:off x="332656" y="3491880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>
              <a:off x="332656" y="3779912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>
              <a:off x="332656" y="4067944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>
              <a:off x="332656" y="4355976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>
              <a:off x="332656" y="4644008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>
              <a:off x="332656" y="4932040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>
              <a:off x="332656" y="5220072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>
              <a:off x="332656" y="5508104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>
              <a:off x="332656" y="5796136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>
              <a:off x="332656" y="6084168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>
              <a:off x="332656" y="6372200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>
              <a:off x="332656" y="6660232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>
              <a:off x="332656" y="6948264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>
              <a:off x="332656" y="7236296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>
              <a:off x="332656" y="7524328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>
              <a:off x="332656" y="7812360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>
              <a:off x="332656" y="8100392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>
              <a:off x="332656" y="8388424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332656" y="8676456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>
              <a:off x="332656" y="8964488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ZoneTexte 79"/>
          <p:cNvSpPr txBox="1"/>
          <p:nvPr/>
        </p:nvSpPr>
        <p:spPr>
          <a:xfrm>
            <a:off x="548680" y="10750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Comparaison des système éducatifs (D- GB- F- P )</a:t>
            </a:r>
            <a:endParaRPr lang="fr-FR" dirty="0"/>
          </a:p>
        </p:txBody>
      </p:sp>
      <p:sp>
        <p:nvSpPr>
          <p:cNvPr id="81" name="ZoneTexte 80"/>
          <p:cNvSpPr txBox="1"/>
          <p:nvPr/>
        </p:nvSpPr>
        <p:spPr>
          <a:xfrm>
            <a:off x="548680" y="530260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Politique de Jeunesse </a:t>
            </a:r>
            <a:r>
              <a:rPr lang="fr-FR" sz="2400" b="1" dirty="0" err="1" smtClean="0"/>
              <a:t>Pirbright</a:t>
            </a:r>
            <a:endParaRPr lang="fr-FR" sz="2400" dirty="0"/>
          </a:p>
        </p:txBody>
      </p:sp>
      <p:sp>
        <p:nvSpPr>
          <p:cNvPr id="98" name="ZoneTexte 97"/>
          <p:cNvSpPr txBox="1"/>
          <p:nvPr/>
        </p:nvSpPr>
        <p:spPr>
          <a:xfrm>
            <a:off x="1700808" y="5508104"/>
            <a:ext cx="2160207" cy="33239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0" rIns="0" bIns="0" rtlCol="0">
            <a:spAutoFit/>
          </a:bodyPr>
          <a:lstStyle/>
          <a:p>
            <a:r>
              <a:rPr lang="fr-FR" dirty="0" smtClean="0"/>
              <a:t>Football Club</a:t>
            </a:r>
          </a:p>
          <a:p>
            <a:endParaRPr lang="de-DE" dirty="0" smtClean="0"/>
          </a:p>
          <a:p>
            <a:r>
              <a:rPr lang="de-DE" dirty="0" err="1" smtClean="0"/>
              <a:t>Financement</a:t>
            </a:r>
            <a:r>
              <a:rPr lang="de-DE" dirty="0" smtClean="0"/>
              <a:t>: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Organisation: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108" name="Pentagone 107"/>
          <p:cNvSpPr/>
          <p:nvPr/>
        </p:nvSpPr>
        <p:spPr>
          <a:xfrm rot="-5400000">
            <a:off x="404696" y="8388488"/>
            <a:ext cx="864000" cy="288000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Pentagone 108"/>
          <p:cNvSpPr/>
          <p:nvPr/>
        </p:nvSpPr>
        <p:spPr>
          <a:xfrm rot="-5400000">
            <a:off x="404696" y="7524296"/>
            <a:ext cx="864000" cy="288000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Pentagone 109"/>
          <p:cNvSpPr/>
          <p:nvPr/>
        </p:nvSpPr>
        <p:spPr>
          <a:xfrm rot="-5400000">
            <a:off x="116696" y="6372136"/>
            <a:ext cx="1440000" cy="288000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Pentagone 110"/>
          <p:cNvSpPr/>
          <p:nvPr/>
        </p:nvSpPr>
        <p:spPr>
          <a:xfrm rot="-5400000">
            <a:off x="260696" y="5076008"/>
            <a:ext cx="1152000" cy="288000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Pentagone 111"/>
          <p:cNvSpPr/>
          <p:nvPr/>
        </p:nvSpPr>
        <p:spPr>
          <a:xfrm rot="-5400000">
            <a:off x="404696" y="4067912"/>
            <a:ext cx="864000" cy="288000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Pentagone 112"/>
          <p:cNvSpPr/>
          <p:nvPr/>
        </p:nvSpPr>
        <p:spPr>
          <a:xfrm rot="-5400000">
            <a:off x="-171304" y="2627688"/>
            <a:ext cx="2016000" cy="288000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ZoneTexte 78"/>
          <p:cNvSpPr txBox="1"/>
          <p:nvPr/>
        </p:nvSpPr>
        <p:spPr>
          <a:xfrm>
            <a:off x="3003877" y="7856492"/>
            <a:ext cx="3449459" cy="110799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72000" tIns="0" rIns="0" bIns="0" rtlCol="0">
            <a:spAutoFit/>
          </a:bodyPr>
          <a:lstStyle/>
          <a:p>
            <a:r>
              <a:rPr lang="de-DE" dirty="0" err="1" smtClean="0"/>
              <a:t>Toddler´s</a:t>
            </a:r>
            <a:r>
              <a:rPr lang="de-DE" dirty="0" smtClean="0"/>
              <a:t> Group</a:t>
            </a:r>
            <a:endParaRPr lang="de-DE" dirty="0"/>
          </a:p>
          <a:p>
            <a:endParaRPr lang="de-DE" dirty="0" smtClean="0"/>
          </a:p>
          <a:p>
            <a:r>
              <a:rPr lang="de-DE" dirty="0" err="1" smtClean="0"/>
              <a:t>Financement</a:t>
            </a:r>
            <a:r>
              <a:rPr lang="de-DE" dirty="0" smtClean="0"/>
              <a:t> :</a:t>
            </a:r>
          </a:p>
          <a:p>
            <a:r>
              <a:rPr lang="de-DE" dirty="0" smtClean="0"/>
              <a:t>Organisation: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44624" y="72270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84" name="ZoneTexte 83"/>
          <p:cNvSpPr txBox="1"/>
          <p:nvPr/>
        </p:nvSpPr>
        <p:spPr>
          <a:xfrm>
            <a:off x="-9934" y="5786844"/>
            <a:ext cx="48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</a:t>
            </a:r>
            <a:endParaRPr lang="fr-FR" dirty="0"/>
          </a:p>
        </p:txBody>
      </p:sp>
      <p:sp>
        <p:nvSpPr>
          <p:cNvPr id="85" name="ZoneTexte 84"/>
          <p:cNvSpPr txBox="1"/>
          <p:nvPr/>
        </p:nvSpPr>
        <p:spPr>
          <a:xfrm>
            <a:off x="-1534" y="1106324"/>
            <a:ext cx="622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Age</a:t>
            </a:r>
            <a:endParaRPr lang="fr-FR" dirty="0"/>
          </a:p>
        </p:txBody>
      </p:sp>
      <p:sp>
        <p:nvSpPr>
          <p:cNvPr id="86" name="ZoneTexte 85"/>
          <p:cNvSpPr txBox="1"/>
          <p:nvPr/>
        </p:nvSpPr>
        <p:spPr>
          <a:xfrm>
            <a:off x="-9934" y="4346684"/>
            <a:ext cx="48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15</a:t>
            </a:r>
            <a:endParaRPr lang="fr-FR" dirty="0"/>
          </a:p>
        </p:txBody>
      </p:sp>
      <p:sp>
        <p:nvSpPr>
          <p:cNvPr id="87" name="ZoneTexte 86"/>
          <p:cNvSpPr txBox="1"/>
          <p:nvPr/>
        </p:nvSpPr>
        <p:spPr>
          <a:xfrm>
            <a:off x="-9934" y="2906524"/>
            <a:ext cx="48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</a:t>
            </a:r>
            <a:endParaRPr lang="fr-FR" dirty="0"/>
          </a:p>
        </p:txBody>
      </p:sp>
      <p:sp>
        <p:nvSpPr>
          <p:cNvPr id="88" name="ZoneTexte 87"/>
          <p:cNvSpPr txBox="1"/>
          <p:nvPr/>
        </p:nvSpPr>
        <p:spPr>
          <a:xfrm>
            <a:off x="-9934" y="1466364"/>
            <a:ext cx="48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745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643</Words>
  <Application>Microsoft Office PowerPoint</Application>
  <PresentationFormat>Affichage à l'écran (4:3)</PresentationFormat>
  <Paragraphs>395</Paragraphs>
  <Slides>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Gilbert</dc:creator>
  <cp:lastModifiedBy>Gilbert</cp:lastModifiedBy>
  <cp:revision>33</cp:revision>
  <dcterms:created xsi:type="dcterms:W3CDTF">2015-11-03T21:57:55Z</dcterms:created>
  <dcterms:modified xsi:type="dcterms:W3CDTF">2016-11-09T13:57:42Z</dcterms:modified>
</cp:coreProperties>
</file>