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86" r:id="rId7"/>
    <p:sldId id="287" r:id="rId8"/>
    <p:sldId id="29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1" r:id="rId18"/>
    <p:sldId id="272" r:id="rId19"/>
    <p:sldId id="291" r:id="rId20"/>
    <p:sldId id="275" r:id="rId21"/>
    <p:sldId id="276" r:id="rId22"/>
    <p:sldId id="277" r:id="rId23"/>
    <p:sldId id="289" r:id="rId24"/>
    <p:sldId id="278" r:id="rId25"/>
    <p:sldId id="283" r:id="rId26"/>
    <p:sldId id="288" r:id="rId27"/>
    <p:sldId id="279" r:id="rId28"/>
    <p:sldId id="284" r:id="rId29"/>
    <p:sldId id="280" r:id="rId30"/>
    <p:sldId id="281" r:id="rId31"/>
    <p:sldId id="290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8" autoAdjust="0"/>
    <p:restoredTop sz="94660"/>
  </p:normalViewPr>
  <p:slideViewPr>
    <p:cSldViewPr>
      <p:cViewPr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C1B7B-ABBC-4212-840F-C7864CD1135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2A55-E639-40CA-A42E-AFD4BF614B0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96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2A55-E639-40CA-A42E-AFD4BF614B0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8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2A55-E639-40CA-A42E-AFD4BF614B0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97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2A55-E639-40CA-A42E-AFD4BF614B0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13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2A55-E639-40CA-A42E-AFD4BF614B0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1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2A55-E639-40CA-A42E-AFD4BF614B0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87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0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76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02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92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57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34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54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4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06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9FC0-4624-477D-B819-E19B0FB7A8D2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7875-7BC2-4B68-B2DE-ABBD08756F9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8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.de/nachrichten/bayern/faktenfuchs-was-verdienen-buergermeister-in-bayern,RYvjly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llectivites-locales.gouv.fr/regime-indemnitaire-des-elu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llectivites-locales.gouv.fr/regime-indemnitaire-des-elu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0718" y="188640"/>
            <a:ext cx="7359674" cy="2736303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Projet citoyen</a:t>
            </a:r>
            <a:br>
              <a:rPr lang="fr-FR" sz="5400" b="1" dirty="0" smtClean="0"/>
            </a:br>
            <a:r>
              <a:rPr lang="fr-FR" sz="5400" b="1" dirty="0" err="1" smtClean="0">
                <a:solidFill>
                  <a:schemeClr val="accent2"/>
                </a:solidFill>
              </a:rPr>
              <a:t>Bürgerprojekt</a:t>
            </a:r>
            <a:r>
              <a:rPr lang="fr-FR" sz="5400" b="1" dirty="0" smtClean="0">
                <a:solidFill>
                  <a:schemeClr val="accent2"/>
                </a:solidFill>
              </a:rPr>
              <a:t> </a:t>
            </a:r>
            <a:endParaRPr lang="fr-FR" sz="5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19748"/>
            <a:ext cx="3352428" cy="33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520"/>
            <a:ext cx="8229600" cy="266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395536" y="620688"/>
            <a:ext cx="18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100" b="1" dirty="0">
                <a:solidFill>
                  <a:prstClr val="black"/>
                </a:solidFill>
              </a:rPr>
              <a:t>Maire </a:t>
            </a:r>
          </a:p>
          <a:p>
            <a:pPr lvl="0"/>
            <a:r>
              <a:rPr lang="de-DE" sz="2100" b="1" dirty="0">
                <a:solidFill>
                  <a:srgbClr val="C00000"/>
                </a:solidFill>
              </a:rPr>
              <a:t>Bürgermeister</a:t>
            </a:r>
            <a:r>
              <a:rPr lang="fr-FR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2475740" y="466799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chemeClr val="bg1">
                    <a:lumMod val="65000"/>
                  </a:schemeClr>
                </a:solidFill>
              </a:rPr>
              <a:t>Conseil municipal</a:t>
            </a:r>
          </a:p>
          <a:p>
            <a:pPr lvl="0"/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Gemeinderat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716016" y="774576"/>
            <a:ext cx="1062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Kreisrat </a:t>
            </a:r>
          </a:p>
        </p:txBody>
      </p:sp>
      <p:sp>
        <p:nvSpPr>
          <p:cNvPr id="9" name="Rechteck 8"/>
          <p:cNvSpPr/>
          <p:nvPr/>
        </p:nvSpPr>
        <p:spPr>
          <a:xfrm>
            <a:off x="6996608" y="774576"/>
            <a:ext cx="96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Landrat </a:t>
            </a:r>
          </a:p>
        </p:txBody>
      </p:sp>
      <p:sp>
        <p:nvSpPr>
          <p:cNvPr id="10" name="Rechteck 9"/>
          <p:cNvSpPr/>
          <p:nvPr/>
        </p:nvSpPr>
        <p:spPr>
          <a:xfrm>
            <a:off x="3410935" y="2348880"/>
            <a:ext cx="2092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Électeurs</a:t>
            </a:r>
            <a:r>
              <a:rPr lang="fr-FR" sz="2000" b="1" dirty="0" smtClean="0"/>
              <a:t>/</a:t>
            </a:r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</a:rPr>
              <a:t>Wähler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3284984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résponsabilités</a:t>
            </a:r>
            <a:r>
              <a:rPr lang="fr-FR" sz="2000" b="1" dirty="0" smtClean="0"/>
              <a:t>/ </a:t>
            </a:r>
            <a:r>
              <a:rPr lang="de-DE" sz="2000" b="1" dirty="0" smtClean="0">
                <a:solidFill>
                  <a:srgbClr val="C00000"/>
                </a:solidFill>
              </a:rPr>
              <a:t>Aufgaben</a:t>
            </a:r>
            <a:r>
              <a:rPr lang="de-DE" sz="2000" b="1" dirty="0" smtClean="0">
                <a:solidFill>
                  <a:schemeClr val="accent2"/>
                </a:solidFill>
              </a:rPr>
              <a:t>:</a:t>
            </a:r>
          </a:p>
          <a:p>
            <a:endParaRPr lang="de-DE" sz="2000" dirty="0" smtClean="0">
              <a:solidFill>
                <a:schemeClr val="accent2"/>
              </a:solidFill>
            </a:endParaRPr>
          </a:p>
          <a:p>
            <a:r>
              <a:rPr lang="fr-FR" sz="2000" dirty="0" smtClean="0"/>
              <a:t>- représente la commune / </a:t>
            </a:r>
            <a:r>
              <a:rPr lang="de-DE" sz="2000" dirty="0" smtClean="0">
                <a:solidFill>
                  <a:srgbClr val="C00000"/>
                </a:solidFill>
              </a:rPr>
              <a:t>Repräsentation der Gemeinde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endParaRPr lang="de-DE" sz="2000" dirty="0" smtClean="0"/>
          </a:p>
          <a:p>
            <a:r>
              <a:rPr lang="fr-FR" sz="2000" dirty="0" smtClean="0"/>
              <a:t>-Patron d’employés de la commune / </a:t>
            </a:r>
            <a:r>
              <a:rPr lang="de-DE" sz="2000" dirty="0" smtClean="0">
                <a:solidFill>
                  <a:srgbClr val="C00000"/>
                </a:solidFill>
              </a:rPr>
              <a:t>Chef des Gemeindepersonals (Dienstvorgesetze</a:t>
            </a:r>
            <a:r>
              <a:rPr lang="fr-FR" sz="20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fr-FR" sz="2000" dirty="0" smtClean="0"/>
              <a:t>-responsable de services publics / </a:t>
            </a:r>
            <a:r>
              <a:rPr lang="de-DE" sz="2000" dirty="0" smtClean="0">
                <a:solidFill>
                  <a:srgbClr val="C00000"/>
                </a:solidFill>
              </a:rPr>
              <a:t>Verantwortung für öffentliche Einrichtungen </a:t>
            </a:r>
          </a:p>
          <a:p>
            <a:r>
              <a:rPr lang="fr-FR" sz="2000" dirty="0" smtClean="0"/>
              <a:t>-communication entre les différents membres de la commune/</a:t>
            </a:r>
            <a:r>
              <a:rPr lang="de-DE" sz="2000" dirty="0" smtClean="0">
                <a:solidFill>
                  <a:srgbClr val="C00000"/>
                </a:solidFill>
              </a:rPr>
              <a:t>Kommunikation zwischen Mitgliedern der Gemeinde  </a:t>
            </a:r>
          </a:p>
          <a:p>
            <a:r>
              <a:rPr lang="fr-FR" sz="2000" dirty="0" smtClean="0"/>
              <a:t>-organisation de réunions municipales/</a:t>
            </a:r>
            <a:r>
              <a:rPr lang="de-DE" sz="2000" dirty="0" smtClean="0">
                <a:solidFill>
                  <a:srgbClr val="C00000"/>
                </a:solidFill>
              </a:rPr>
              <a:t>Organisation der Gemeinderatssitzungen </a:t>
            </a:r>
          </a:p>
          <a:p>
            <a:r>
              <a:rPr lang="fr-FR" sz="2000" dirty="0" smtClean="0"/>
              <a:t>-responsable de l’ordre public/ </a:t>
            </a:r>
            <a:r>
              <a:rPr lang="de-DE" sz="2000" dirty="0" smtClean="0">
                <a:solidFill>
                  <a:srgbClr val="C00000"/>
                </a:solidFill>
              </a:rPr>
              <a:t>Verantwortung für öffentliche Ordnung/Sicherheit</a:t>
            </a:r>
            <a:r>
              <a:rPr lang="de-DE" sz="2000" dirty="0" smtClean="0"/>
              <a:t> </a:t>
            </a:r>
            <a:endParaRPr lang="de-DE" sz="2000" dirty="0" smtClean="0">
              <a:solidFill>
                <a:schemeClr val="accent2"/>
              </a:solidFill>
            </a:endParaRPr>
          </a:p>
          <a:p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endParaRPr lang="de-DE" sz="2000" dirty="0">
              <a:solidFill>
                <a:schemeClr val="accent2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1619672" y="1482462"/>
            <a:ext cx="0" cy="362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5204282" y="1482462"/>
            <a:ext cx="0" cy="362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275856" y="1453681"/>
            <a:ext cx="0" cy="362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7596336" y="1453681"/>
            <a:ext cx="0" cy="391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1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476672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Salaire/ </a:t>
            </a:r>
            <a:r>
              <a:rPr lang="fr-FR" sz="2400" b="1" dirty="0" err="1" smtClean="0">
                <a:solidFill>
                  <a:schemeClr val="accent2"/>
                </a:solidFill>
              </a:rPr>
              <a:t>Gehalt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endParaRPr lang="fr-FR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2400" dirty="0" err="1" smtClean="0"/>
              <a:t>Hauptamtlich</a:t>
            </a:r>
            <a:r>
              <a:rPr lang="fr-FR" sz="2400" dirty="0" smtClean="0"/>
              <a:t> (le maire n’a pas le statut d’un bénévole): Le montant du salaire dépend du nombre des  habitants </a:t>
            </a:r>
            <a:r>
              <a:rPr lang="fr-FR" sz="2400" dirty="0" smtClean="0">
                <a:sym typeface="Wingdings" panose="05000000000000000000" pitchFamily="2" charset="2"/>
              </a:rPr>
              <a:t> À partir du « </a:t>
            </a:r>
            <a:r>
              <a:rPr lang="fr-FR" sz="2400" dirty="0" err="1" smtClean="0">
                <a:sym typeface="Wingdings" panose="05000000000000000000" pitchFamily="2" charset="2"/>
              </a:rPr>
              <a:t>Besoldungsgruppe</a:t>
            </a:r>
            <a:r>
              <a:rPr lang="fr-FR" sz="2400" dirty="0" smtClean="0">
                <a:sym typeface="Wingdings" panose="05000000000000000000" pitchFamily="2" charset="2"/>
              </a:rPr>
              <a:t> » A13   ~ 4.250€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Hauptamtlich (Bürgermeisteramt trägt nicht den Status eines Ehrenamts): Gehalt hängt von der Einwohnerzahl </a:t>
            </a:r>
            <a:r>
              <a:rPr lang="fr-FR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ab  ab « </a:t>
            </a:r>
            <a:r>
              <a:rPr lang="fr-FR" sz="2400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Besoldungsgruppe</a:t>
            </a:r>
            <a:r>
              <a:rPr lang="fr-FR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 » A13 ~ 4.250€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dirty="0" err="1" smtClean="0"/>
              <a:t>Ehrenamtlich</a:t>
            </a:r>
            <a:r>
              <a:rPr lang="fr-FR" sz="2400" dirty="0" smtClean="0"/>
              <a:t> (le maire a le statut d’un bénévole): le montant du salaire dépend du nombre des habitants  ~ entre 1.170 – 6.600 €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Ehrenamtlich (Bürgermeisteramt trägt den Status eines Ehrenamts</a:t>
            </a:r>
            <a:r>
              <a:rPr lang="fr-FR" sz="2400" dirty="0" smtClean="0">
                <a:solidFill>
                  <a:schemeClr val="accent2"/>
                </a:solidFill>
              </a:rPr>
              <a:t>): </a:t>
            </a:r>
            <a:r>
              <a:rPr lang="de-DE" sz="2400" dirty="0" smtClean="0">
                <a:solidFill>
                  <a:schemeClr val="accent2"/>
                </a:solidFill>
              </a:rPr>
              <a:t>Gehalt hängt von der Einwohnerzahl</a:t>
            </a:r>
            <a:r>
              <a:rPr lang="fr-FR" sz="2400" dirty="0" smtClean="0">
                <a:solidFill>
                  <a:schemeClr val="accent2"/>
                </a:solidFill>
              </a:rPr>
              <a:t> ab </a:t>
            </a:r>
            <a:r>
              <a:rPr lang="fr-FR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~ 1.170 – 6.600€ </a:t>
            </a:r>
          </a:p>
          <a:p>
            <a:pPr marL="0" indent="0">
              <a:buNone/>
            </a:pPr>
            <a:endParaRPr lang="fr-FR" sz="20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60212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Quelle: </a:t>
            </a:r>
            <a:r>
              <a:rPr lang="fr-FR" u="sng" dirty="0" smtClean="0">
                <a:solidFill>
                  <a:schemeClr val="accent1"/>
                </a:solidFill>
                <a:hlinkClick r:id="rId2"/>
              </a:rPr>
              <a:t>https://www.br.de/nachrichten/bayern/faktenfuchs-was-verdienen-buergermeister-in-bayern,RYvjly3</a:t>
            </a:r>
            <a:r>
              <a:rPr lang="fr-FR" u="sng" dirty="0" smtClean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; 29.06.2020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379562" y="531160"/>
            <a:ext cx="8294849" cy="2681867"/>
            <a:chOff x="340233" y="1827253"/>
            <a:chExt cx="8294849" cy="2681867"/>
          </a:xfrm>
        </p:grpSpPr>
        <p:sp>
          <p:nvSpPr>
            <p:cNvPr id="5" name="Rechteck 4"/>
            <p:cNvSpPr/>
            <p:nvPr/>
          </p:nvSpPr>
          <p:spPr>
            <a:xfrm>
              <a:off x="340233" y="1844824"/>
              <a:ext cx="1954266" cy="9601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hteck 5"/>
            <p:cNvSpPr/>
            <p:nvPr/>
          </p:nvSpPr>
          <p:spPr>
            <a:xfrm>
              <a:off x="2452789" y="1840888"/>
              <a:ext cx="1954266" cy="9601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hteck 6"/>
            <p:cNvSpPr/>
            <p:nvPr/>
          </p:nvSpPr>
          <p:spPr>
            <a:xfrm>
              <a:off x="4526988" y="1840888"/>
              <a:ext cx="1954266" cy="9601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27253"/>
              <a:ext cx="1974850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340233" y="3212976"/>
              <a:ext cx="8294849" cy="12961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hteck 9"/>
          <p:cNvSpPr/>
          <p:nvPr/>
        </p:nvSpPr>
        <p:spPr>
          <a:xfrm>
            <a:off x="423264" y="674866"/>
            <a:ext cx="1804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65000"/>
                  </a:prstClr>
                </a:solidFill>
              </a:rPr>
              <a:t>Maire </a:t>
            </a:r>
          </a:p>
          <a:p>
            <a:pPr lvl="0"/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Bürgermeister</a:t>
            </a:r>
            <a:r>
              <a:rPr lang="fr-FR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860032" y="824817"/>
            <a:ext cx="1062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Kreisrat 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04706" y="844143"/>
            <a:ext cx="96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Landrat </a:t>
            </a:r>
          </a:p>
        </p:txBody>
      </p:sp>
      <p:sp>
        <p:nvSpPr>
          <p:cNvPr id="13" name="Rechteck 12"/>
          <p:cNvSpPr/>
          <p:nvPr/>
        </p:nvSpPr>
        <p:spPr>
          <a:xfrm>
            <a:off x="2492118" y="556130"/>
            <a:ext cx="1872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prstClr val="black"/>
                </a:solidFill>
              </a:rPr>
              <a:t>Conseil municipal</a:t>
            </a:r>
          </a:p>
          <a:p>
            <a:pPr lvl="0"/>
            <a:r>
              <a:rPr lang="de-DE" sz="2000" b="1" dirty="0">
                <a:solidFill>
                  <a:srgbClr val="C00000"/>
                </a:solidFill>
              </a:rPr>
              <a:t>Gemeinderat</a:t>
            </a:r>
            <a:r>
              <a:rPr lang="de-DE" sz="2000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4" name="Rechteck 13"/>
          <p:cNvSpPr/>
          <p:nvPr/>
        </p:nvSpPr>
        <p:spPr>
          <a:xfrm>
            <a:off x="3450762" y="2364900"/>
            <a:ext cx="2092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>
                <a:solidFill>
                  <a:prstClr val="white">
                    <a:lumMod val="65000"/>
                  </a:prstClr>
                </a:solidFill>
              </a:rPr>
              <a:t>Électeurs</a:t>
            </a:r>
            <a:r>
              <a:rPr lang="fr-FR" sz="2000" b="1" dirty="0">
                <a:solidFill>
                  <a:prstClr val="black"/>
                </a:solidFill>
              </a:rPr>
              <a:t>/</a:t>
            </a:r>
            <a:r>
              <a:rPr lang="fr-FR" sz="2000" b="1" dirty="0" err="1">
                <a:solidFill>
                  <a:prstClr val="white">
                    <a:lumMod val="50000"/>
                  </a:prstClr>
                </a:solidFill>
              </a:rPr>
              <a:t>Wähler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1287556" y="1517650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3203848" y="1518585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5391171" y="1518585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36" y="195767"/>
            <a:ext cx="969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20" y="173286"/>
            <a:ext cx="9747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33501" y="3213027"/>
            <a:ext cx="8440910" cy="410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900" dirty="0">
                <a:ea typeface="Calibri"/>
                <a:cs typeface="Times New Roman"/>
              </a:rPr>
              <a:t>souvent les </a:t>
            </a:r>
            <a:r>
              <a:rPr lang="fr-FR" sz="1900" dirty="0" smtClean="0">
                <a:ea typeface="Calibri"/>
                <a:cs typeface="Times New Roman"/>
              </a:rPr>
              <a:t>candidats </a:t>
            </a:r>
            <a:r>
              <a:rPr lang="fr-FR" sz="1900" dirty="0">
                <a:ea typeface="Calibri"/>
                <a:cs typeface="Times New Roman"/>
              </a:rPr>
              <a:t>forment des listes  </a:t>
            </a:r>
            <a:endParaRPr lang="de-DE" sz="19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/>
              <a:buChar char="à"/>
            </a:pPr>
            <a:r>
              <a:rPr lang="fr-FR" sz="1900" dirty="0" smtClean="0">
                <a:ea typeface="Calibri"/>
                <a:cs typeface="Times New Roman"/>
              </a:rPr>
              <a:t>les </a:t>
            </a:r>
            <a:r>
              <a:rPr lang="fr-FR" sz="1900" dirty="0">
                <a:ea typeface="Calibri"/>
                <a:cs typeface="Times New Roman"/>
              </a:rPr>
              <a:t>électeurs peuvent voter pour des </a:t>
            </a:r>
            <a:r>
              <a:rPr lang="fr-FR" sz="1900" dirty="0" smtClean="0">
                <a:ea typeface="Calibri"/>
                <a:cs typeface="Times New Roman"/>
              </a:rPr>
              <a:t>candidats </a:t>
            </a:r>
            <a:r>
              <a:rPr lang="fr-FR" sz="1900" dirty="0">
                <a:ea typeface="Calibri"/>
                <a:cs typeface="Times New Roman"/>
              </a:rPr>
              <a:t>de différentes listes </a:t>
            </a:r>
            <a:r>
              <a:rPr lang="fr-FR" sz="1900" dirty="0" smtClean="0">
                <a:ea typeface="Calibri"/>
                <a:cs typeface="Times New Roman"/>
              </a:rPr>
              <a:t> </a:t>
            </a:r>
            <a:endParaRPr lang="fr-FR" sz="19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900" dirty="0" smtClean="0">
                <a:ea typeface="Calibri"/>
                <a:cs typeface="Times New Roman"/>
                <a:sym typeface="Wingdings"/>
              </a:rPr>
              <a:t></a:t>
            </a:r>
            <a:r>
              <a:rPr lang="fr-FR" sz="1900" dirty="0">
                <a:ea typeface="Calibri"/>
                <a:cs typeface="Times New Roman"/>
              </a:rPr>
              <a:t>ils peuvent donner </a:t>
            </a:r>
            <a:r>
              <a:rPr lang="fr-FR" sz="1900" dirty="0" smtClean="0">
                <a:ea typeface="Calibri"/>
                <a:cs typeface="Times New Roman"/>
              </a:rPr>
              <a:t>à un </a:t>
            </a:r>
            <a:r>
              <a:rPr lang="fr-FR" sz="1900" dirty="0">
                <a:ea typeface="Calibri"/>
                <a:cs typeface="Times New Roman"/>
              </a:rPr>
              <a:t>candidat jusqu’à 3 </a:t>
            </a:r>
            <a:r>
              <a:rPr lang="fr-FR" sz="1900" dirty="0" smtClean="0">
                <a:ea typeface="Calibri"/>
                <a:cs typeface="Times New Roman"/>
              </a:rPr>
              <a:t>voix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900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900" dirty="0" smtClean="0">
                <a:solidFill>
                  <a:schemeClr val="accent2"/>
                </a:solidFill>
                <a:ea typeface="Calibri"/>
                <a:cs typeface="Times New Roman"/>
              </a:rPr>
              <a:t>Oft treten Parteien/Wählergruppen mit einer Liste an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/>
              <a:buChar char="à"/>
            </a:pPr>
            <a:r>
              <a:rPr lang="de-DE" sz="1900" dirty="0" smtClean="0">
                <a:solidFill>
                  <a:schemeClr val="accent2"/>
                </a:solidFill>
                <a:ea typeface="Calibri"/>
                <a:cs typeface="Times New Roman"/>
              </a:rPr>
              <a:t>Wähler können Kandidaten von mehreren Listen ankreuzen (panaschieren)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/>
              <a:buChar char="à"/>
            </a:pPr>
            <a:r>
              <a:rPr lang="de-DE" sz="1900" dirty="0" smtClean="0">
                <a:solidFill>
                  <a:schemeClr val="accent2"/>
                </a:solidFill>
                <a:ea typeface="Calibri"/>
                <a:cs typeface="Times New Roman"/>
              </a:rPr>
              <a:t>Wähler können Kandidaten bis zu drei Stimmen geben (kumulieren)</a:t>
            </a:r>
            <a:endParaRPr lang="fr-FR" sz="1900" dirty="0">
              <a:solidFill>
                <a:schemeClr val="accent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dirty="0">
              <a:ea typeface="Calibri"/>
              <a:cs typeface="Times New Roman"/>
            </a:endParaRPr>
          </a:p>
        </p:txBody>
      </p:sp>
      <p:cxnSp>
        <p:nvCxnSpPr>
          <p:cNvPr id="3" name="Gerade Verbindung mit Pfeil 2"/>
          <p:cNvCxnSpPr>
            <a:endCxn id="8" idx="2"/>
          </p:cNvCxnSpPr>
          <p:nvPr/>
        </p:nvCxnSpPr>
        <p:spPr>
          <a:xfrm flipV="1">
            <a:off x="7686986" y="1518585"/>
            <a:ext cx="0" cy="398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-FR" sz="2400" b="1" dirty="0" smtClean="0">
                <a:solidFill>
                  <a:prstClr val="black"/>
                </a:solidFill>
              </a:rPr>
              <a:t>responsabilités/ </a:t>
            </a:r>
            <a:r>
              <a:rPr lang="de-DE" sz="2400" b="1" dirty="0" smtClean="0">
                <a:solidFill>
                  <a:srgbClr val="C0504D"/>
                </a:solidFill>
              </a:rPr>
              <a:t>Aufgaben:</a:t>
            </a:r>
          </a:p>
          <a:p>
            <a:pPr marL="0" lvl="0" indent="0">
              <a:spcBef>
                <a:spcPts val="0"/>
              </a:spcBef>
              <a:buNone/>
            </a:pPr>
            <a:endParaRPr lang="de-DE" sz="2400" b="1" dirty="0" smtClean="0">
              <a:solidFill>
                <a:srgbClr val="C0504D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sz="2400" dirty="0" smtClean="0">
                <a:ea typeface="Calibri"/>
                <a:cs typeface="Times New Roman"/>
              </a:rPr>
              <a:t>Prendre </a:t>
            </a:r>
            <a:r>
              <a:rPr lang="fr-FR" sz="2400" dirty="0">
                <a:ea typeface="Calibri"/>
                <a:cs typeface="Times New Roman"/>
              </a:rPr>
              <a:t>des décisions qui concernent la </a:t>
            </a:r>
            <a:r>
              <a:rPr lang="fr-FR" sz="2400" dirty="0" smtClean="0">
                <a:ea typeface="Calibri"/>
                <a:cs typeface="Times New Roman"/>
              </a:rPr>
              <a:t>commune</a:t>
            </a:r>
            <a:r>
              <a:rPr lang="fr-FR" sz="2400" dirty="0" smtClean="0">
                <a:solidFill>
                  <a:srgbClr val="7030A0"/>
                </a:solidFill>
                <a:ea typeface="Calibri"/>
                <a:cs typeface="Times New Roman"/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DE" sz="2400" dirty="0" smtClean="0">
                <a:solidFill>
                  <a:schemeClr val="accent2"/>
                </a:solidFill>
                <a:ea typeface="Calibri"/>
                <a:cs typeface="Times New Roman"/>
              </a:rPr>
              <a:t>Entscheidungen die die Gemeinde betrifft treffen: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 smtClean="0">
                <a:ea typeface="Calibri"/>
                <a:cs typeface="Times New Roman"/>
              </a:rPr>
              <a:t>Rues</a:t>
            </a:r>
            <a:r>
              <a:rPr lang="fr-FR" sz="2400" dirty="0">
                <a:ea typeface="Calibri"/>
                <a:cs typeface="Times New Roman"/>
              </a:rPr>
              <a:t>, </a:t>
            </a:r>
            <a:r>
              <a:rPr lang="fr-FR" sz="2400" dirty="0" smtClean="0">
                <a:ea typeface="Calibri"/>
                <a:cs typeface="Times New Roman"/>
              </a:rPr>
              <a:t>parking / </a:t>
            </a:r>
            <a:r>
              <a:rPr lang="de-DE" sz="2400" dirty="0" smtClean="0">
                <a:solidFill>
                  <a:srgbClr val="C00000"/>
                </a:solidFill>
                <a:ea typeface="Calibri"/>
                <a:cs typeface="Times New Roman"/>
              </a:rPr>
              <a:t>Straßen, Parkplätze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 smtClean="0">
                <a:ea typeface="Calibri"/>
                <a:cs typeface="Times New Roman"/>
              </a:rPr>
              <a:t>Service </a:t>
            </a:r>
            <a:r>
              <a:rPr lang="fr-FR" sz="2400" dirty="0">
                <a:ea typeface="Calibri"/>
                <a:cs typeface="Times New Roman"/>
              </a:rPr>
              <a:t>public (garderie, </a:t>
            </a:r>
            <a:r>
              <a:rPr lang="fr-FR" sz="2400" dirty="0" smtClean="0">
                <a:ea typeface="Calibri"/>
                <a:cs typeface="Times New Roman"/>
              </a:rPr>
              <a:t>…) / </a:t>
            </a:r>
            <a:r>
              <a:rPr lang="fr-FR" sz="2400" dirty="0" err="1" smtClean="0">
                <a:solidFill>
                  <a:srgbClr val="C00000"/>
                </a:solidFill>
                <a:ea typeface="Calibri"/>
                <a:cs typeface="Times New Roman"/>
              </a:rPr>
              <a:t>öffentliche</a:t>
            </a:r>
            <a:r>
              <a:rPr lang="fr-FR" sz="24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  <a:ea typeface="Calibri"/>
                <a:cs typeface="Times New Roman"/>
              </a:rPr>
              <a:t>Einrichtungen</a:t>
            </a:r>
            <a:r>
              <a:rPr lang="fr-FR" sz="2400" dirty="0" smtClean="0">
                <a:solidFill>
                  <a:srgbClr val="C00000"/>
                </a:solidFill>
                <a:ea typeface="Calibri"/>
                <a:cs typeface="Times New Roman"/>
              </a:rPr>
              <a:t> (</a:t>
            </a:r>
            <a:r>
              <a:rPr lang="fr-FR" sz="2400" dirty="0" err="1" smtClean="0">
                <a:solidFill>
                  <a:srgbClr val="C00000"/>
                </a:solidFill>
                <a:ea typeface="Calibri"/>
                <a:cs typeface="Times New Roman"/>
              </a:rPr>
              <a:t>Kindergarten</a:t>
            </a:r>
            <a:r>
              <a:rPr lang="fr-FR" sz="2400" dirty="0" smtClean="0">
                <a:solidFill>
                  <a:srgbClr val="C00000"/>
                </a:solidFill>
                <a:ea typeface="Calibri"/>
                <a:cs typeface="Times New Roman"/>
              </a:rPr>
              <a:t>, …)</a:t>
            </a:r>
            <a:endParaRPr lang="de-DE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Calibri"/>
                <a:cs typeface="Times New Roman"/>
              </a:rPr>
              <a:t>Protection de la nature (plantation, espaces verts</a:t>
            </a:r>
            <a:r>
              <a:rPr lang="fr-FR" sz="2400" dirty="0" smtClean="0">
                <a:ea typeface="Calibri"/>
                <a:cs typeface="Times New Roman"/>
              </a:rPr>
              <a:t>) </a:t>
            </a:r>
            <a:r>
              <a:rPr lang="fr-FR" sz="2400" dirty="0" smtClean="0">
                <a:solidFill>
                  <a:srgbClr val="C00000"/>
                </a:solidFill>
                <a:ea typeface="Calibri"/>
                <a:cs typeface="Times New Roman"/>
              </a:rPr>
              <a:t>/ </a:t>
            </a:r>
            <a:r>
              <a:rPr lang="de-DE" sz="2400" dirty="0" smtClean="0">
                <a:solidFill>
                  <a:srgbClr val="C00000"/>
                </a:solidFill>
                <a:ea typeface="Calibri"/>
                <a:cs typeface="Times New Roman"/>
              </a:rPr>
              <a:t>Naturschutz (Bepflanzung, Grünflächen</a:t>
            </a:r>
            <a:r>
              <a:rPr lang="fr-FR" sz="2400" dirty="0" smtClean="0">
                <a:solidFill>
                  <a:srgbClr val="C00000"/>
                </a:solidFill>
                <a:ea typeface="Calibri"/>
                <a:cs typeface="Times New Roman"/>
              </a:rPr>
              <a:t>) </a:t>
            </a:r>
            <a:endParaRPr lang="de-DE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r>
              <a:rPr lang="fr-FR" sz="2400" dirty="0">
                <a:ea typeface="Calibri"/>
                <a:cs typeface="Times New Roman"/>
              </a:rPr>
              <a:t>Infrastructure (égouts, transports en commun</a:t>
            </a:r>
            <a:r>
              <a:rPr lang="fr-FR" sz="2400" dirty="0" smtClean="0">
                <a:ea typeface="Calibri"/>
                <a:cs typeface="Times New Roman"/>
              </a:rPr>
              <a:t>) / </a:t>
            </a:r>
            <a:r>
              <a:rPr lang="de-DE" sz="2400" dirty="0" smtClean="0">
                <a:solidFill>
                  <a:srgbClr val="C00000"/>
                </a:solidFill>
                <a:ea typeface="Calibri"/>
                <a:cs typeface="Times New Roman"/>
              </a:rPr>
              <a:t>öffentliche Infrastruktur (Wasserkanäle, ÖPNV)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147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Ordre du jour/ </a:t>
            </a:r>
            <a:r>
              <a:rPr lang="de-DE" b="1" dirty="0" smtClean="0">
                <a:solidFill>
                  <a:srgbClr val="C00000"/>
                </a:solidFill>
              </a:rPr>
              <a:t>Tagesordnung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Maire </a:t>
            </a:r>
            <a:r>
              <a:rPr lang="fr-FR" dirty="0"/>
              <a:t>avec l’aide d’administration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conseillers municipaux </a:t>
            </a:r>
            <a:r>
              <a:rPr lang="fr-FR" dirty="0" smtClean="0"/>
              <a:t>peuvent </a:t>
            </a:r>
            <a:r>
              <a:rPr lang="fr-FR" dirty="0"/>
              <a:t>faire une demande </a:t>
            </a:r>
            <a:r>
              <a:rPr lang="fr-FR" dirty="0" smtClean="0"/>
              <a:t>écrite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Bürgermeister </a:t>
            </a:r>
            <a:r>
              <a:rPr lang="de-DE" dirty="0">
                <a:solidFill>
                  <a:srgbClr val="C00000"/>
                </a:solidFill>
              </a:rPr>
              <a:t>mit Hilfe der </a:t>
            </a:r>
            <a:r>
              <a:rPr lang="de-DE" dirty="0" smtClean="0">
                <a:solidFill>
                  <a:srgbClr val="C00000"/>
                </a:solidFill>
              </a:rPr>
              <a:t>Verwaltung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Gemeinderäte können </a:t>
            </a:r>
            <a:r>
              <a:rPr lang="de-DE" dirty="0">
                <a:solidFill>
                  <a:srgbClr val="C00000"/>
                </a:solidFill>
              </a:rPr>
              <a:t>schriftlichen Antrag </a:t>
            </a:r>
            <a:r>
              <a:rPr lang="de-DE" dirty="0" smtClean="0">
                <a:solidFill>
                  <a:srgbClr val="C00000"/>
                </a:solidFill>
              </a:rPr>
              <a:t>stellen</a:t>
            </a:r>
          </a:p>
          <a:p>
            <a:pPr marL="0" indent="0">
              <a:buNone/>
            </a:pPr>
            <a:endParaRPr lang="de-D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b="1" dirty="0">
                <a:solidFill>
                  <a:prstClr val="black"/>
                </a:solidFill>
                <a:ea typeface="Calibri"/>
                <a:cs typeface="Times New Roman"/>
              </a:rPr>
              <a:t>« Salaire » des élus/ </a:t>
            </a:r>
            <a:r>
              <a:rPr lang="de-DE" b="1" dirty="0" smtClean="0">
                <a:solidFill>
                  <a:srgbClr val="C0504D"/>
                </a:solidFill>
                <a:ea typeface="Calibri"/>
                <a:cs typeface="Times New Roman"/>
              </a:rPr>
              <a:t>Aufwandsentschädigung der </a:t>
            </a:r>
            <a:r>
              <a:rPr lang="de-DE" b="1" dirty="0">
                <a:solidFill>
                  <a:srgbClr val="C0504D"/>
                </a:solidFill>
                <a:ea typeface="Calibri"/>
                <a:cs typeface="Times New Roman"/>
              </a:rPr>
              <a:t>Gewählten</a:t>
            </a:r>
          </a:p>
          <a:p>
            <a:pPr marL="0" lvl="0" indent="0">
              <a:spcBef>
                <a:spcPts val="0"/>
              </a:spcBef>
              <a:buNone/>
            </a:pPr>
            <a:endParaRPr lang="de-DE" b="1" dirty="0">
              <a:solidFill>
                <a:srgbClr val="C0504D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dirty="0">
                <a:solidFill>
                  <a:prstClr val="black"/>
                </a:solidFill>
                <a:ea typeface="Calibri"/>
                <a:cs typeface="Times New Roman"/>
              </a:rPr>
              <a:t>Il n’y a pas de montant fixe </a:t>
            </a:r>
            <a:r>
              <a:rPr lang="fr-FR" dirty="0">
                <a:solidFill>
                  <a:prstClr val="black"/>
                </a:solidFill>
                <a:ea typeface="Calibri"/>
                <a:cs typeface="Times New Roman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prstClr val="black"/>
                </a:solidFill>
                <a:ea typeface="Calibri"/>
                <a:cs typeface="Times New Roman"/>
              </a:rPr>
              <a:t> remboursement par participation à une </a:t>
            </a:r>
            <a:r>
              <a:rPr lang="fr-FR" dirty="0" smtClean="0">
                <a:solidFill>
                  <a:prstClr val="black"/>
                </a:solidFill>
                <a:ea typeface="Calibri"/>
                <a:cs typeface="Times New Roman"/>
              </a:rPr>
              <a:t>réunion</a:t>
            </a:r>
          </a:p>
          <a:p>
            <a:pPr marL="0" lvl="0" indent="0">
              <a:spcBef>
                <a:spcPts val="0"/>
              </a:spcBef>
              <a:buNone/>
            </a:pPr>
            <a:endParaRPr lang="fr-F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de-DE" dirty="0">
                <a:solidFill>
                  <a:srgbClr val="C0504D"/>
                </a:solidFill>
                <a:ea typeface="Calibri"/>
                <a:cs typeface="Times New Roman"/>
              </a:rPr>
              <a:t>Kein fester Gehalt </a:t>
            </a:r>
            <a:r>
              <a:rPr lang="fr-FR" dirty="0">
                <a:solidFill>
                  <a:srgbClr val="C0504D"/>
                </a:solidFill>
                <a:ea typeface="Calibri"/>
                <a:cs typeface="Times New Roman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C0504D"/>
                </a:solidFill>
                <a:ea typeface="Calibri"/>
                <a:cs typeface="Times New Roman"/>
              </a:rPr>
              <a:t> </a:t>
            </a:r>
            <a:r>
              <a:rPr lang="de-DE" dirty="0">
                <a:solidFill>
                  <a:srgbClr val="C0504D"/>
                </a:solidFill>
                <a:ea typeface="Calibri"/>
                <a:cs typeface="Times New Roman"/>
              </a:rPr>
              <a:t>Aufwandsentschädigung für Teilnahme an Sitzung</a:t>
            </a:r>
          </a:p>
          <a:p>
            <a:pPr marL="0" lvl="0" indent="0">
              <a:spcBef>
                <a:spcPts val="0"/>
              </a:spcBef>
              <a:buNone/>
            </a:pPr>
            <a:endParaRPr lang="de-DE" sz="2400" dirty="0">
              <a:solidFill>
                <a:srgbClr val="C0504D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de-D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1" y="476672"/>
            <a:ext cx="83216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51520" y="47667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65000"/>
                  </a:prstClr>
                </a:solidFill>
              </a:rPr>
              <a:t>Maire </a:t>
            </a:r>
          </a:p>
          <a:p>
            <a:pPr lvl="0"/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Bürgermeister</a:t>
            </a:r>
            <a:r>
              <a:rPr lang="fr-FR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2411760" y="476672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Conseil municipal</a:t>
            </a:r>
          </a:p>
          <a:p>
            <a:pPr lvl="0"/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Gemeinderat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818103" y="738282"/>
            <a:ext cx="1168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Kreisrat</a:t>
            </a:r>
            <a:endParaRPr lang="fr-FR" sz="2400" dirty="0"/>
          </a:p>
        </p:txBody>
      </p:sp>
      <p:sp>
        <p:nvSpPr>
          <p:cNvPr id="7" name="Rechteck 6"/>
          <p:cNvSpPr/>
          <p:nvPr/>
        </p:nvSpPr>
        <p:spPr>
          <a:xfrm>
            <a:off x="6876256" y="738282"/>
            <a:ext cx="96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Landrat </a:t>
            </a:r>
          </a:p>
        </p:txBody>
      </p:sp>
      <p:sp>
        <p:nvSpPr>
          <p:cNvPr id="8" name="Rechteck 7"/>
          <p:cNvSpPr/>
          <p:nvPr/>
        </p:nvSpPr>
        <p:spPr>
          <a:xfrm>
            <a:off x="3366013" y="2348880"/>
            <a:ext cx="2092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>
                <a:solidFill>
                  <a:prstClr val="white">
                    <a:lumMod val="65000"/>
                  </a:prstClr>
                </a:solidFill>
              </a:rPr>
              <a:t>Électeurs</a:t>
            </a:r>
            <a:r>
              <a:rPr lang="fr-FR" sz="2000" b="1" dirty="0">
                <a:solidFill>
                  <a:prstClr val="black"/>
                </a:solidFill>
              </a:rPr>
              <a:t>/</a:t>
            </a:r>
            <a:r>
              <a:rPr lang="fr-FR" sz="2000" b="1" dirty="0" err="1">
                <a:solidFill>
                  <a:prstClr val="white">
                    <a:lumMod val="50000"/>
                  </a:prstClr>
                </a:solidFill>
              </a:rPr>
              <a:t>Wähler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309"/>
            <a:ext cx="969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91" y="120323"/>
            <a:ext cx="975445" cy="3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 flipV="1">
            <a:off x="1272785" y="1457542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203848" y="1457542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402366" y="1457542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78371" y="3573016"/>
            <a:ext cx="81776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solidFill>
                <a:schemeClr val="accent2"/>
              </a:solidFill>
              <a:ea typeface="Calibri"/>
              <a:cs typeface="Times New Roman"/>
            </a:endParaRPr>
          </a:p>
          <a:p>
            <a:endParaRPr lang="de-DE" sz="2000" dirty="0" smtClean="0">
              <a:solidFill>
                <a:schemeClr val="accent2"/>
              </a:solidFill>
              <a:ea typeface="Calibri"/>
              <a:cs typeface="Times New Roman"/>
            </a:endParaRPr>
          </a:p>
          <a:p>
            <a:pPr lvl="0"/>
            <a:r>
              <a:rPr lang="fr-FR" sz="2000" b="1" dirty="0">
                <a:solidFill>
                  <a:prstClr val="black"/>
                </a:solidFill>
                <a:ea typeface="Calibri"/>
                <a:cs typeface="Times New Roman"/>
              </a:rPr>
              <a:t>Comment se passe une élection ?  </a:t>
            </a:r>
            <a:r>
              <a:rPr lang="de-DE" sz="2000" b="1" dirty="0">
                <a:solidFill>
                  <a:srgbClr val="C0504D"/>
                </a:solidFill>
                <a:ea typeface="Calibri"/>
                <a:cs typeface="Times New Roman"/>
              </a:rPr>
              <a:t>Wie wird der Kreistag gewählt</a:t>
            </a:r>
            <a:r>
              <a:rPr lang="de-DE" sz="2000" b="1" dirty="0" smtClean="0">
                <a:solidFill>
                  <a:srgbClr val="C0504D"/>
                </a:solidFill>
                <a:ea typeface="Calibri"/>
                <a:cs typeface="Times New Roman"/>
              </a:rPr>
              <a:t>?</a:t>
            </a:r>
          </a:p>
          <a:p>
            <a:pPr lvl="0"/>
            <a:endParaRPr lang="de-DE" sz="2000" b="1" dirty="0">
              <a:solidFill>
                <a:srgbClr val="C0504D"/>
              </a:solidFill>
              <a:ea typeface="Calibri"/>
              <a:cs typeface="Times New Roman"/>
            </a:endParaRPr>
          </a:p>
          <a:p>
            <a:pPr lvl="0"/>
            <a:r>
              <a:rPr lang="fr-FR" sz="2000" dirty="0" smtClean="0">
                <a:solidFill>
                  <a:prstClr val="black"/>
                </a:solidFill>
                <a:ea typeface="Calibri"/>
                <a:cs typeface="Times New Roman"/>
              </a:rPr>
              <a:t>Comme </a:t>
            </a:r>
            <a:r>
              <a:rPr lang="fr-FR" sz="2000" dirty="0">
                <a:solidFill>
                  <a:prstClr val="black"/>
                </a:solidFill>
                <a:ea typeface="Calibri"/>
                <a:cs typeface="Times New Roman"/>
              </a:rPr>
              <a:t>les élections du conseil municipal / </a:t>
            </a:r>
            <a:r>
              <a:rPr lang="de-DE" sz="2000" dirty="0">
                <a:solidFill>
                  <a:srgbClr val="C0504D"/>
                </a:solidFill>
                <a:ea typeface="Calibri"/>
                <a:cs typeface="Times New Roman"/>
              </a:rPr>
              <a:t>Wie der Gemeinderat </a:t>
            </a:r>
          </a:p>
          <a:p>
            <a:pPr lvl="0"/>
            <a:endParaRPr lang="de-DE" dirty="0">
              <a:solidFill>
                <a:srgbClr val="C0504D"/>
              </a:solidFill>
              <a:ea typeface="Calibri"/>
              <a:cs typeface="Times New Roman"/>
            </a:endParaRPr>
          </a:p>
          <a:p>
            <a:endParaRPr lang="de-DE" dirty="0">
              <a:solidFill>
                <a:schemeClr val="accent2"/>
              </a:solidFill>
              <a:ea typeface="Calibri"/>
              <a:cs typeface="Times New Roman"/>
            </a:endParaRPr>
          </a:p>
          <a:p>
            <a:r>
              <a:rPr lang="de-DE" dirty="0" smtClean="0">
                <a:solidFill>
                  <a:schemeClr val="accent2"/>
                </a:solidFill>
                <a:ea typeface="Calibri"/>
                <a:cs typeface="Times New Roman"/>
              </a:rPr>
              <a:t> </a:t>
            </a:r>
          </a:p>
          <a:p>
            <a:endParaRPr lang="de-DE" b="1" dirty="0">
              <a:solidFill>
                <a:schemeClr val="accent2"/>
              </a:solidFill>
              <a:cs typeface="Times New Roman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7358535" y="1457542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6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476672"/>
            <a:ext cx="8075240" cy="5649491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-FR" sz="2400" b="1" dirty="0" smtClean="0">
                <a:solidFill>
                  <a:prstClr val="black"/>
                </a:solidFill>
              </a:rPr>
              <a:t>responsabilités/ </a:t>
            </a:r>
            <a:r>
              <a:rPr lang="de-DE" sz="2400" b="1" dirty="0">
                <a:solidFill>
                  <a:srgbClr val="C0504D"/>
                </a:solidFill>
              </a:rPr>
              <a:t>Aufgaben:</a:t>
            </a:r>
          </a:p>
          <a:p>
            <a:pPr marL="0" lvl="0" indent="0">
              <a:spcBef>
                <a:spcPts val="0"/>
              </a:spcBef>
              <a:buNone/>
            </a:pPr>
            <a:endParaRPr lang="de-DE" sz="2000" dirty="0">
              <a:solidFill>
                <a:srgbClr val="C0504D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200" dirty="0">
                <a:solidFill>
                  <a:prstClr val="black"/>
                </a:solidFill>
                <a:ea typeface="Calibri"/>
                <a:cs typeface="Times New Roman"/>
              </a:rPr>
              <a:t>Prendre des décisions  interrégionales / </a:t>
            </a:r>
            <a:r>
              <a:rPr lang="de-DE" sz="2200" dirty="0">
                <a:solidFill>
                  <a:srgbClr val="C0504D"/>
                </a:solidFill>
                <a:ea typeface="Calibri"/>
                <a:cs typeface="Times New Roman"/>
              </a:rPr>
              <a:t>Überregionales (den Landkreis betreffendes) entscheiden</a:t>
            </a:r>
            <a:r>
              <a:rPr lang="fr-FR" sz="2200" dirty="0">
                <a:solidFill>
                  <a:srgbClr val="C0504D"/>
                </a:solidFill>
                <a:ea typeface="Calibri"/>
                <a:cs typeface="Times New Roman"/>
              </a:rPr>
              <a:t> </a:t>
            </a:r>
            <a:endParaRPr lang="de-DE" sz="2200" dirty="0">
              <a:solidFill>
                <a:srgbClr val="C0504D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200" u="sng" dirty="0">
                <a:ea typeface="Calibri"/>
                <a:cs typeface="Times New Roman"/>
              </a:rPr>
              <a:t>Par exemple </a:t>
            </a:r>
            <a:r>
              <a:rPr lang="fr-FR" sz="2200" u="sng" dirty="0" smtClean="0">
                <a:ea typeface="Calibri"/>
                <a:cs typeface="Times New Roman"/>
              </a:rPr>
              <a:t>/ </a:t>
            </a:r>
            <a:r>
              <a:rPr lang="de-DE" sz="2200" u="sng" dirty="0" smtClean="0">
                <a:solidFill>
                  <a:srgbClr val="C00000"/>
                </a:solidFill>
                <a:ea typeface="Calibri"/>
                <a:cs typeface="Times New Roman"/>
              </a:rPr>
              <a:t>Zum Beispiel</a:t>
            </a:r>
            <a:r>
              <a:rPr lang="de-DE" sz="2200" dirty="0" smtClean="0">
                <a:solidFill>
                  <a:srgbClr val="C00000"/>
                </a:solidFill>
                <a:ea typeface="Calibri"/>
                <a:cs typeface="Times New Roman"/>
              </a:rPr>
              <a:t>: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200" dirty="0" smtClean="0">
                <a:ea typeface="Calibri"/>
                <a:cs typeface="Times New Roman"/>
              </a:rPr>
              <a:t>contournement / </a:t>
            </a:r>
            <a:r>
              <a:rPr lang="de-DE" sz="2200" dirty="0" smtClean="0">
                <a:solidFill>
                  <a:srgbClr val="C00000"/>
                </a:solidFill>
                <a:ea typeface="Calibri"/>
                <a:cs typeface="Times New Roman"/>
              </a:rPr>
              <a:t>Umgehungsstraße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200" dirty="0" smtClean="0">
                <a:ea typeface="Calibri"/>
                <a:cs typeface="Times New Roman"/>
              </a:rPr>
              <a:t>«</a:t>
            </a:r>
            <a:r>
              <a:rPr lang="fr-FR" sz="2200" dirty="0">
                <a:ea typeface="Calibri"/>
                <a:cs typeface="Times New Roman"/>
              </a:rPr>
              <a:t> entreprises » municipales </a:t>
            </a:r>
            <a:r>
              <a:rPr lang="fr-FR" sz="2200" dirty="0">
                <a:ea typeface="Calibri"/>
                <a:cs typeface="Times New Roman"/>
                <a:sym typeface="Wingdings"/>
              </a:rPr>
              <a:t></a:t>
            </a:r>
            <a:r>
              <a:rPr lang="fr-FR" sz="2200" dirty="0">
                <a:ea typeface="Calibri"/>
                <a:cs typeface="Times New Roman"/>
              </a:rPr>
              <a:t> résidences pour personnes </a:t>
            </a:r>
            <a:r>
              <a:rPr lang="fr-FR" sz="2200" dirty="0" smtClean="0">
                <a:ea typeface="Calibri"/>
                <a:cs typeface="Times New Roman"/>
              </a:rPr>
              <a:t>âgées /  </a:t>
            </a:r>
            <a:r>
              <a:rPr lang="fr-FR" sz="2200" dirty="0" smtClean="0">
                <a:solidFill>
                  <a:schemeClr val="accent2"/>
                </a:solidFill>
                <a:ea typeface="Calibri"/>
                <a:cs typeface="Times New Roman"/>
              </a:rPr>
              <a:t>« </a:t>
            </a:r>
            <a:r>
              <a:rPr lang="de-DE" sz="2200" dirty="0" smtClean="0">
                <a:solidFill>
                  <a:schemeClr val="accent2"/>
                </a:solidFill>
                <a:ea typeface="Calibri"/>
                <a:cs typeface="Times New Roman"/>
              </a:rPr>
              <a:t>kommunale Unternehmen » </a:t>
            </a:r>
            <a:r>
              <a:rPr lang="de-DE" sz="2200" dirty="0" smtClean="0">
                <a:solidFill>
                  <a:schemeClr val="accent2"/>
                </a:solidFill>
                <a:ea typeface="Calibri"/>
                <a:cs typeface="Times New Roman"/>
                <a:sym typeface="Wingdings" panose="05000000000000000000" pitchFamily="2" charset="2"/>
              </a:rPr>
              <a:t> Seniorenwohnungen </a:t>
            </a:r>
            <a:endParaRPr lang="de-DE" sz="2200" dirty="0" smtClean="0">
              <a:solidFill>
                <a:schemeClr val="accent2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200" dirty="0" smtClean="0">
                <a:ea typeface="Calibri"/>
                <a:cs typeface="Times New Roman"/>
              </a:rPr>
              <a:t>Hôpital / </a:t>
            </a:r>
            <a:r>
              <a:rPr lang="de-DE" sz="2200" dirty="0" smtClean="0">
                <a:solidFill>
                  <a:schemeClr val="accent2"/>
                </a:solidFill>
                <a:ea typeface="Calibri"/>
                <a:cs typeface="Times New Roman"/>
              </a:rPr>
              <a:t>Krankenhaus</a:t>
            </a:r>
            <a:r>
              <a:rPr lang="fr-FR" sz="22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200" dirty="0" smtClean="0">
                <a:ea typeface="Calibri"/>
                <a:cs typeface="Times New Roman"/>
              </a:rPr>
              <a:t>Gymnasium </a:t>
            </a:r>
            <a:r>
              <a:rPr lang="fr-FR" sz="2200" dirty="0">
                <a:ea typeface="Calibri"/>
                <a:cs typeface="Times New Roman"/>
              </a:rPr>
              <a:t>(école dans laquelle on passe </a:t>
            </a:r>
            <a:r>
              <a:rPr lang="fr-FR" sz="2200" dirty="0" smtClean="0">
                <a:ea typeface="Calibri"/>
                <a:cs typeface="Times New Roman"/>
              </a:rPr>
              <a:t>le </a:t>
            </a:r>
            <a:r>
              <a:rPr lang="fr-FR" sz="2200" dirty="0">
                <a:ea typeface="Calibri"/>
                <a:cs typeface="Times New Roman"/>
              </a:rPr>
              <a:t>bac</a:t>
            </a:r>
            <a:r>
              <a:rPr lang="fr-FR" sz="2200" dirty="0" smtClean="0">
                <a:ea typeface="Calibri"/>
                <a:cs typeface="Times New Roman"/>
              </a:rPr>
              <a:t>)</a:t>
            </a:r>
            <a:endParaRPr lang="de-DE" sz="2200" dirty="0"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lang="fr-FR" sz="22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lang="fr-FR" sz="22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fr-FR" sz="2200" u="sng" dirty="0">
                <a:solidFill>
                  <a:prstClr val="black"/>
                </a:solidFill>
                <a:ea typeface="Calibri"/>
                <a:cs typeface="Times New Roman"/>
              </a:rPr>
              <a:t>Élections du </a:t>
            </a:r>
            <a:r>
              <a:rPr lang="fr-FR" sz="2200" u="sng" dirty="0" err="1">
                <a:solidFill>
                  <a:prstClr val="black"/>
                </a:solidFill>
                <a:ea typeface="Calibri"/>
                <a:cs typeface="Times New Roman"/>
              </a:rPr>
              <a:t>Landrat</a:t>
            </a:r>
            <a:r>
              <a:rPr lang="fr-FR" sz="2200" u="sng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de-DE" sz="2200" u="sng" dirty="0">
                <a:solidFill>
                  <a:prstClr val="black"/>
                </a:solidFill>
                <a:ea typeface="Calibri"/>
                <a:cs typeface="Times New Roman"/>
              </a:rPr>
              <a:t>/ </a:t>
            </a:r>
            <a:r>
              <a:rPr lang="de-DE" sz="2200" u="sng" dirty="0">
                <a:solidFill>
                  <a:srgbClr val="C00000"/>
                </a:solidFill>
                <a:ea typeface="Calibri"/>
                <a:cs typeface="Times New Roman"/>
              </a:rPr>
              <a:t>Wahl des Landrats </a:t>
            </a:r>
          </a:p>
          <a:p>
            <a:pPr marL="0" lvl="0" indent="0">
              <a:buNone/>
            </a:pPr>
            <a:r>
              <a:rPr lang="fr-FR" sz="2200" dirty="0">
                <a:solidFill>
                  <a:prstClr val="black"/>
                </a:solidFill>
                <a:ea typeface="Calibri"/>
                <a:cs typeface="Times New Roman"/>
              </a:rPr>
              <a:t>Directement par les habitants de la région</a:t>
            </a:r>
            <a:r>
              <a:rPr lang="de-DE" sz="2200" dirty="0">
                <a:solidFill>
                  <a:prstClr val="black"/>
                </a:solidFill>
                <a:ea typeface="Calibri"/>
                <a:cs typeface="Times New Roman"/>
              </a:rPr>
              <a:t>/</a:t>
            </a:r>
            <a:r>
              <a:rPr lang="de-DE" sz="2200" dirty="0">
                <a:solidFill>
                  <a:srgbClr val="C00000"/>
                </a:solidFill>
                <a:ea typeface="Calibri"/>
                <a:cs typeface="Times New Roman"/>
              </a:rPr>
              <a:t> Direktwahl </a:t>
            </a:r>
          </a:p>
          <a:p>
            <a:pPr marL="0" lvl="0" indent="0">
              <a:spcBef>
                <a:spcPts val="0"/>
              </a:spcBef>
              <a:buNone/>
            </a:pPr>
            <a:endParaRPr lang="fr-FR" sz="22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2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29600" cy="266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467544" y="764704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65000"/>
                  </a:prstClr>
                </a:solidFill>
              </a:rPr>
              <a:t>Maire </a:t>
            </a:r>
          </a:p>
          <a:p>
            <a:pPr lvl="0"/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Bürgermeister</a:t>
            </a:r>
            <a:r>
              <a:rPr lang="fr-FR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2550484" y="656982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prstClr val="white">
                    <a:lumMod val="65000"/>
                  </a:prstClr>
                </a:solidFill>
              </a:rPr>
              <a:t>Conseil municipal</a:t>
            </a:r>
          </a:p>
          <a:p>
            <a:pPr lvl="0"/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Gemeinderat</a:t>
            </a:r>
            <a:endParaRPr lang="fr-F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14877" y="872426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800" b="1" dirty="0">
                <a:solidFill>
                  <a:schemeClr val="accent2"/>
                </a:solidFill>
              </a:rPr>
              <a:t>Landrat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5065901" y="933981"/>
            <a:ext cx="1004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Kreisrat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431081" y="2492896"/>
            <a:ext cx="2092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>
                <a:solidFill>
                  <a:prstClr val="white">
                    <a:lumMod val="65000"/>
                  </a:prstClr>
                </a:solidFill>
              </a:rPr>
              <a:t>Électeurs</a:t>
            </a:r>
            <a:r>
              <a:rPr lang="fr-FR" sz="2000" b="1" dirty="0">
                <a:solidFill>
                  <a:prstClr val="black"/>
                </a:solidFill>
              </a:rPr>
              <a:t>/</a:t>
            </a:r>
            <a:r>
              <a:rPr lang="fr-FR" sz="2000" b="1" dirty="0" err="1">
                <a:solidFill>
                  <a:prstClr val="white">
                    <a:lumMod val="50000"/>
                  </a:prstClr>
                </a:solidFill>
              </a:rPr>
              <a:t>Wähler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6619"/>
            <a:ext cx="969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2477"/>
            <a:ext cx="974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 flipV="1">
            <a:off x="1272785" y="1579280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203848" y="1580312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364088" y="1579279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08973" y="3429000"/>
            <a:ext cx="8136904" cy="296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a typeface="Calibri"/>
                <a:cs typeface="Times New Roman"/>
              </a:rPr>
              <a:t>Le </a:t>
            </a:r>
            <a:r>
              <a:rPr lang="fr-FR" b="1" dirty="0" err="1">
                <a:ea typeface="Calibri"/>
                <a:cs typeface="Times New Roman"/>
              </a:rPr>
              <a:t>Landratsamt</a:t>
            </a:r>
            <a:r>
              <a:rPr lang="fr-FR" b="1" dirty="0">
                <a:ea typeface="Calibri"/>
                <a:cs typeface="Times New Roman"/>
              </a:rPr>
              <a:t> a deux </a:t>
            </a:r>
            <a:r>
              <a:rPr lang="fr-FR" b="1" dirty="0" smtClean="0">
                <a:ea typeface="Calibri"/>
                <a:cs typeface="Times New Roman"/>
              </a:rPr>
              <a:t>rôles/ </a:t>
            </a:r>
            <a:r>
              <a:rPr lang="de-DE" b="1" dirty="0" smtClean="0">
                <a:solidFill>
                  <a:schemeClr val="accent2"/>
                </a:solidFill>
                <a:ea typeface="Calibri"/>
                <a:cs typeface="Times New Roman"/>
              </a:rPr>
              <a:t>das Landratsamt hat zwei Rollen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ea typeface="Calibri"/>
                <a:cs typeface="Times New Roman"/>
              </a:rPr>
              <a:t>1.Il </a:t>
            </a:r>
            <a:r>
              <a:rPr lang="fr-FR" dirty="0">
                <a:ea typeface="Calibri"/>
                <a:cs typeface="Times New Roman"/>
              </a:rPr>
              <a:t>travaille pour le </a:t>
            </a:r>
            <a:r>
              <a:rPr lang="fr-FR" dirty="0" err="1">
                <a:ea typeface="Calibri"/>
                <a:cs typeface="Times New Roman"/>
              </a:rPr>
              <a:t>Freistaat</a:t>
            </a:r>
            <a:r>
              <a:rPr lang="fr-FR" dirty="0">
                <a:ea typeface="Calibri"/>
                <a:cs typeface="Times New Roman"/>
              </a:rPr>
              <a:t> Bayern (Bavière</a:t>
            </a:r>
            <a:r>
              <a:rPr lang="fr-FR" dirty="0" smtClean="0">
                <a:ea typeface="Calibri"/>
                <a:cs typeface="Times New Roman"/>
              </a:rPr>
              <a:t>)/ </a:t>
            </a:r>
            <a:r>
              <a:rPr lang="de-DE" dirty="0" smtClean="0">
                <a:solidFill>
                  <a:schemeClr val="accent2"/>
                </a:solidFill>
                <a:ea typeface="Calibri"/>
                <a:cs typeface="Times New Roman"/>
              </a:rPr>
              <a:t>Staatsbehörde</a:t>
            </a:r>
            <a:r>
              <a:rPr lang="fr-FR" dirty="0" smtClean="0">
                <a:solidFill>
                  <a:schemeClr val="accent2"/>
                </a:solidFill>
                <a:ea typeface="Calibri"/>
                <a:cs typeface="Times New Roman"/>
              </a:rPr>
              <a:t> </a:t>
            </a:r>
            <a:r>
              <a:rPr lang="fr-FR" dirty="0" smtClean="0">
                <a:solidFill>
                  <a:schemeClr val="accent2"/>
                </a:solidFill>
                <a:ea typeface="Calibri"/>
                <a:cs typeface="Times New Roman"/>
                <a:sym typeface="Wingdings" panose="05000000000000000000" pitchFamily="2" charset="2"/>
              </a:rPr>
              <a:t> </a:t>
            </a:r>
            <a:r>
              <a:rPr lang="de-DE" dirty="0" smtClean="0">
                <a:solidFill>
                  <a:schemeClr val="accent2"/>
                </a:solidFill>
                <a:ea typeface="Calibri"/>
                <a:cs typeface="Times New Roman"/>
                <a:sym typeface="Wingdings" panose="05000000000000000000" pitchFamily="2" charset="2"/>
              </a:rPr>
              <a:t>Für</a:t>
            </a:r>
            <a:r>
              <a:rPr lang="fr-FR" dirty="0" smtClean="0">
                <a:solidFill>
                  <a:schemeClr val="accent2"/>
                </a:solidFill>
                <a:ea typeface="Calibri"/>
                <a:cs typeface="Times New Roman"/>
                <a:sym typeface="Wingdings" panose="05000000000000000000" pitchFamily="2" charset="2"/>
              </a:rPr>
              <a:t> den </a:t>
            </a:r>
            <a:r>
              <a:rPr lang="de-DE" dirty="0" smtClean="0">
                <a:solidFill>
                  <a:schemeClr val="accent2"/>
                </a:solidFill>
                <a:ea typeface="Calibri"/>
                <a:cs typeface="Times New Roman"/>
                <a:sym typeface="Wingdings" panose="05000000000000000000" pitchFamily="2" charset="2"/>
              </a:rPr>
              <a:t>Freistaat</a:t>
            </a:r>
            <a:r>
              <a:rPr lang="fr-FR" dirty="0" smtClean="0">
                <a:solidFill>
                  <a:schemeClr val="accent2"/>
                </a:solidFill>
                <a:ea typeface="Calibri"/>
                <a:cs typeface="Times New Roman"/>
                <a:sym typeface="Wingdings" panose="05000000000000000000" pitchFamily="2" charset="2"/>
              </a:rPr>
              <a:t> Bayern </a:t>
            </a:r>
            <a:r>
              <a:rPr lang="de-DE" dirty="0" smtClean="0">
                <a:solidFill>
                  <a:schemeClr val="accent2"/>
                </a:solidFill>
                <a:ea typeface="Calibri"/>
                <a:cs typeface="Times New Roman"/>
                <a:sym typeface="Wingdings" panose="05000000000000000000" pitchFamily="2" charset="2"/>
              </a:rPr>
              <a:t>tätig</a:t>
            </a:r>
            <a:r>
              <a:rPr lang="fr-FR" dirty="0" smtClean="0">
                <a:solidFill>
                  <a:schemeClr val="accent2"/>
                </a:solidFill>
                <a:ea typeface="Calibri"/>
                <a:cs typeface="Times New Roman"/>
                <a:sym typeface="Wingdings" panose="05000000000000000000" pitchFamily="2" charset="2"/>
              </a:rPr>
              <a:t> </a:t>
            </a:r>
            <a:endParaRPr lang="de-DE" dirty="0">
              <a:solidFill>
                <a:schemeClr val="accent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ea typeface="Calibri"/>
                <a:cs typeface="Times New Roman"/>
                <a:sym typeface="Wingdings" panose="05000000000000000000" pitchFamily="2" charset="2"/>
              </a:rPr>
              <a:t>  </a:t>
            </a:r>
            <a:r>
              <a:rPr lang="fr-FR" u="sng" dirty="0" smtClean="0">
                <a:ea typeface="Calibri"/>
                <a:cs typeface="Times New Roman"/>
              </a:rPr>
              <a:t>les </a:t>
            </a:r>
            <a:r>
              <a:rPr lang="fr-FR" u="sng" dirty="0">
                <a:ea typeface="Calibri"/>
                <a:cs typeface="Times New Roman"/>
              </a:rPr>
              <a:t>responsabilités </a:t>
            </a:r>
            <a:r>
              <a:rPr lang="fr-FR" u="sng" dirty="0" smtClean="0">
                <a:ea typeface="Calibri"/>
                <a:cs typeface="Times New Roman"/>
              </a:rPr>
              <a:t>publique</a:t>
            </a:r>
            <a:r>
              <a:rPr lang="fr-FR" dirty="0" smtClean="0">
                <a:ea typeface="Calibri"/>
                <a:cs typeface="Times New Roman"/>
              </a:rPr>
              <a:t>  / </a:t>
            </a:r>
            <a:r>
              <a:rPr lang="de-DE" u="sng" dirty="0" smtClean="0">
                <a:solidFill>
                  <a:srgbClr val="C00000"/>
                </a:solidFill>
                <a:ea typeface="Calibri"/>
                <a:cs typeface="Times New Roman"/>
              </a:rPr>
              <a:t>staatliche Aufgaben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ea typeface="Calibri"/>
                <a:cs typeface="Times New Roman"/>
              </a:rPr>
              <a:t>surveillance </a:t>
            </a:r>
            <a:r>
              <a:rPr lang="fr-FR" dirty="0">
                <a:ea typeface="Calibri"/>
                <a:cs typeface="Times New Roman"/>
              </a:rPr>
              <a:t>juridique  (des communes) </a:t>
            </a:r>
            <a:r>
              <a:rPr lang="fr-FR" dirty="0" smtClean="0">
                <a:ea typeface="Calibri"/>
                <a:cs typeface="Times New Roman"/>
              </a:rPr>
              <a:t>/ </a:t>
            </a:r>
            <a:r>
              <a:rPr lang="de-DE" dirty="0" smtClean="0">
                <a:solidFill>
                  <a:srgbClr val="C00000"/>
                </a:solidFill>
                <a:ea typeface="Calibri"/>
                <a:cs typeface="Times New Roman"/>
              </a:rPr>
              <a:t>Rechtsaufsicht über kreiseigene Gemeinden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ea typeface="Calibri"/>
                <a:cs typeface="Times New Roman"/>
              </a:rPr>
              <a:t>protection </a:t>
            </a:r>
            <a:r>
              <a:rPr lang="fr-FR" dirty="0">
                <a:ea typeface="Calibri"/>
                <a:cs typeface="Times New Roman"/>
              </a:rPr>
              <a:t>de la nature </a:t>
            </a:r>
            <a:r>
              <a:rPr lang="fr-FR" dirty="0" smtClean="0">
                <a:ea typeface="Calibri"/>
                <a:cs typeface="Times New Roman"/>
              </a:rPr>
              <a:t>/ </a:t>
            </a:r>
            <a:r>
              <a:rPr lang="fr-FR" dirty="0" err="1" smtClean="0">
                <a:solidFill>
                  <a:srgbClr val="C00000"/>
                </a:solidFill>
                <a:ea typeface="Calibri"/>
                <a:cs typeface="Times New Roman"/>
              </a:rPr>
              <a:t>Naturschutz</a:t>
            </a:r>
            <a:endParaRPr lang="de-DE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ea typeface="Calibri"/>
                <a:cs typeface="Times New Roman"/>
              </a:rPr>
              <a:t>droit </a:t>
            </a:r>
            <a:r>
              <a:rPr lang="fr-FR" dirty="0">
                <a:ea typeface="Calibri"/>
                <a:cs typeface="Times New Roman"/>
              </a:rPr>
              <a:t>des eaux </a:t>
            </a:r>
            <a:r>
              <a:rPr lang="fr-FR" dirty="0" smtClean="0">
                <a:ea typeface="Calibri"/>
                <a:cs typeface="Times New Roman"/>
              </a:rPr>
              <a:t>/ </a:t>
            </a:r>
            <a:r>
              <a:rPr lang="fr-FR" dirty="0" err="1" smtClean="0">
                <a:solidFill>
                  <a:srgbClr val="C00000"/>
                </a:solidFill>
                <a:ea typeface="Calibri"/>
                <a:cs typeface="Times New Roman"/>
              </a:rPr>
              <a:t>Wasserrecht</a:t>
            </a:r>
            <a:r>
              <a:rPr lang="fr-FR" dirty="0" smtClean="0">
                <a:ea typeface="Calibri"/>
                <a:cs typeface="Times New Roman"/>
              </a:rPr>
              <a:t> </a:t>
            </a:r>
            <a:endParaRPr lang="de-DE" dirty="0">
              <a:ea typeface="Calibri"/>
              <a:cs typeface="Times New Roman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7380312" y="1580312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721499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dirty="0" smtClean="0">
                <a:ea typeface="Calibri"/>
                <a:cs typeface="Times New Roman"/>
              </a:rPr>
              <a:t>2. Le </a:t>
            </a:r>
            <a:r>
              <a:rPr lang="fr-FR" sz="2000" dirty="0" err="1" smtClean="0">
                <a:ea typeface="Calibri"/>
                <a:cs typeface="Times New Roman"/>
              </a:rPr>
              <a:t>Landratsamt</a:t>
            </a:r>
            <a:r>
              <a:rPr lang="fr-FR" sz="2000" dirty="0" smtClean="0">
                <a:ea typeface="Calibri"/>
                <a:cs typeface="Times New Roman"/>
              </a:rPr>
              <a:t> est un service administratif / </a:t>
            </a:r>
            <a:r>
              <a:rPr lang="de-DE" sz="2000" dirty="0" smtClean="0">
                <a:solidFill>
                  <a:schemeClr val="accent2"/>
                </a:solidFill>
                <a:ea typeface="Calibri"/>
                <a:cs typeface="Times New Roman"/>
              </a:rPr>
              <a:t>Landratsamt ist eine Staatsbehörde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dirty="0" smtClean="0">
                <a:ea typeface="Calibri"/>
                <a:cs typeface="Times New Roman"/>
                <a:sym typeface="Wingdings" panose="05000000000000000000" pitchFamily="2" charset="2"/>
              </a:rPr>
              <a:t> </a:t>
            </a:r>
            <a:r>
              <a:rPr lang="fr-FR" sz="2000" u="sng" dirty="0" smtClean="0">
                <a:ea typeface="Calibri"/>
                <a:cs typeface="Times New Roman"/>
              </a:rPr>
              <a:t>responsabilités </a:t>
            </a:r>
            <a:r>
              <a:rPr lang="fr-FR" sz="2000" u="sng" dirty="0">
                <a:ea typeface="Calibri"/>
                <a:cs typeface="Times New Roman"/>
              </a:rPr>
              <a:t>administratives</a:t>
            </a:r>
            <a:r>
              <a:rPr lang="fr-FR" sz="2000" dirty="0">
                <a:ea typeface="Calibri"/>
                <a:cs typeface="Times New Roman"/>
              </a:rPr>
              <a:t> </a:t>
            </a:r>
            <a:r>
              <a:rPr lang="fr-FR" sz="2000" dirty="0" smtClean="0">
                <a:ea typeface="Calibri"/>
                <a:cs typeface="Times New Roman"/>
              </a:rPr>
              <a:t>/</a:t>
            </a:r>
            <a:r>
              <a:rPr lang="fr-FR" sz="2000" dirty="0" smtClean="0">
                <a:solidFill>
                  <a:srgbClr val="E36C0A"/>
                </a:solidFill>
                <a:ea typeface="Calibri"/>
                <a:cs typeface="Times New Roman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ea typeface="Calibri"/>
                <a:cs typeface="Times New Roman"/>
              </a:rPr>
              <a:t>Verwaltungsaufgaben</a:t>
            </a:r>
            <a:r>
              <a:rPr lang="fr-FR" sz="2000" dirty="0" smtClean="0">
                <a:solidFill>
                  <a:srgbClr val="E36C0A"/>
                </a:solidFill>
                <a:ea typeface="Calibri"/>
                <a:cs typeface="Times New Roman"/>
              </a:rPr>
              <a:t> </a:t>
            </a:r>
            <a:endParaRPr lang="de-DE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dirty="0" smtClean="0">
                <a:ea typeface="Calibri"/>
                <a:cs typeface="Times New Roman"/>
              </a:rPr>
              <a:t>protection </a:t>
            </a:r>
            <a:r>
              <a:rPr lang="fr-FR" sz="2000" dirty="0">
                <a:ea typeface="Calibri"/>
                <a:cs typeface="Times New Roman"/>
              </a:rPr>
              <a:t>et d’aide à l’enfance et à la jeunesse </a:t>
            </a:r>
            <a:r>
              <a:rPr lang="fr-FR" sz="2000" dirty="0" smtClean="0">
                <a:ea typeface="Calibri"/>
                <a:cs typeface="Times New Roman"/>
              </a:rPr>
              <a:t>/</a:t>
            </a:r>
            <a:r>
              <a:rPr lang="fr-FR" sz="2000" dirty="0" smtClean="0">
                <a:solidFill>
                  <a:srgbClr val="E36C0A"/>
                </a:solidFill>
                <a:ea typeface="Calibri"/>
                <a:cs typeface="Times New Roman"/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  <a:ea typeface="Calibri"/>
                <a:cs typeface="Times New Roman"/>
              </a:rPr>
              <a:t>Kinder</a:t>
            </a:r>
            <a:r>
              <a:rPr lang="fr-FR" sz="2000" dirty="0" smtClean="0">
                <a:solidFill>
                  <a:schemeClr val="accent2"/>
                </a:solidFill>
                <a:ea typeface="Calibri"/>
                <a:cs typeface="Times New Roman"/>
              </a:rPr>
              <a:t>- </a:t>
            </a:r>
            <a:r>
              <a:rPr lang="fr-FR" sz="2000" dirty="0" err="1">
                <a:solidFill>
                  <a:schemeClr val="accent2"/>
                </a:solidFill>
                <a:ea typeface="Calibri"/>
                <a:cs typeface="Times New Roman"/>
              </a:rPr>
              <a:t>und</a:t>
            </a:r>
            <a:r>
              <a:rPr lang="fr-FR" sz="2000" dirty="0">
                <a:solidFill>
                  <a:schemeClr val="accent2"/>
                </a:solidFill>
                <a:ea typeface="Calibri"/>
                <a:cs typeface="Times New Roman"/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  <a:ea typeface="Calibri"/>
                <a:cs typeface="Times New Roman"/>
              </a:rPr>
              <a:t>Jugendhilfe</a:t>
            </a:r>
            <a:endParaRPr lang="de-DE" sz="2000" dirty="0">
              <a:solidFill>
                <a:schemeClr val="accent2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dirty="0" smtClean="0">
                <a:ea typeface="Calibri"/>
                <a:cs typeface="Times New Roman"/>
              </a:rPr>
              <a:t>construction </a:t>
            </a:r>
            <a:r>
              <a:rPr lang="fr-FR" sz="2000" dirty="0">
                <a:ea typeface="Calibri"/>
                <a:cs typeface="Times New Roman"/>
              </a:rPr>
              <a:t>et rénovation des écoles </a:t>
            </a:r>
            <a:r>
              <a:rPr lang="fr-FR" sz="2000" dirty="0" smtClean="0">
                <a:ea typeface="Calibri"/>
                <a:cs typeface="Times New Roman"/>
              </a:rPr>
              <a:t>/</a:t>
            </a:r>
            <a:r>
              <a:rPr lang="fr-FR" sz="2000" dirty="0" smtClean="0">
                <a:solidFill>
                  <a:srgbClr val="E36C0A"/>
                </a:solidFill>
                <a:ea typeface="Calibri"/>
                <a:cs typeface="Times New Roman"/>
              </a:rPr>
              <a:t> </a:t>
            </a:r>
            <a:r>
              <a:rPr lang="fr-FR" sz="2000" dirty="0" smtClean="0">
                <a:solidFill>
                  <a:schemeClr val="accent2"/>
                </a:solidFill>
                <a:ea typeface="Calibri"/>
                <a:cs typeface="Times New Roman"/>
              </a:rPr>
              <a:t>Bau </a:t>
            </a:r>
            <a:r>
              <a:rPr lang="de-DE" sz="2000" dirty="0" smtClean="0">
                <a:solidFill>
                  <a:schemeClr val="accent2"/>
                </a:solidFill>
                <a:ea typeface="Calibri"/>
                <a:cs typeface="Times New Roman"/>
              </a:rPr>
              <a:t>und  Unterhalt weiterführender Schulen/Förderschulen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dirty="0">
                <a:solidFill>
                  <a:srgbClr val="E36C0A"/>
                </a:solidFill>
                <a:ea typeface="Calibri"/>
                <a:cs typeface="Times New Roman"/>
              </a:rPr>
              <a:t> </a:t>
            </a:r>
            <a:endParaRPr lang="de-DE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dirty="0">
                <a:ea typeface="Calibri"/>
                <a:cs typeface="Times New Roman"/>
              </a:rPr>
              <a:t>Il y </a:t>
            </a:r>
            <a:r>
              <a:rPr lang="fr-FR" sz="2000" dirty="0" smtClean="0">
                <a:ea typeface="Calibri"/>
                <a:cs typeface="Times New Roman"/>
              </a:rPr>
              <a:t>a des </a:t>
            </a:r>
            <a:r>
              <a:rPr lang="fr-FR" sz="2000" dirty="0">
                <a:ea typeface="Calibri"/>
                <a:cs typeface="Times New Roman"/>
              </a:rPr>
              <a:t>différents « </a:t>
            </a:r>
            <a:r>
              <a:rPr lang="fr-FR" sz="2000" dirty="0" err="1">
                <a:ea typeface="Calibri"/>
                <a:cs typeface="Times New Roman"/>
              </a:rPr>
              <a:t>Ämter</a:t>
            </a:r>
            <a:r>
              <a:rPr lang="fr-FR" sz="2000" dirty="0">
                <a:ea typeface="Calibri"/>
                <a:cs typeface="Times New Roman"/>
              </a:rPr>
              <a:t> » (comparable avec une commission</a:t>
            </a:r>
            <a:r>
              <a:rPr lang="fr-FR" sz="2000" dirty="0" smtClean="0">
                <a:ea typeface="Calibri"/>
                <a:cs typeface="Times New Roman"/>
              </a:rPr>
              <a:t>)/ </a:t>
            </a:r>
            <a:r>
              <a:rPr lang="de-DE" sz="2000" dirty="0" smtClean="0">
                <a:solidFill>
                  <a:schemeClr val="accent2"/>
                </a:solidFill>
                <a:ea typeface="Calibri"/>
                <a:cs typeface="Times New Roman"/>
              </a:rPr>
              <a:t>verschiedene Ämter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dirty="0" smtClean="0">
                <a:solidFill>
                  <a:schemeClr val="accent2"/>
                </a:solidFill>
                <a:ea typeface="Calibri"/>
                <a:cs typeface="Times New Roman"/>
                <a:sym typeface="Wingdings"/>
              </a:rPr>
              <a:t></a:t>
            </a:r>
            <a:r>
              <a:rPr lang="fr-FR" sz="2000" dirty="0" err="1">
                <a:solidFill>
                  <a:schemeClr val="accent2"/>
                </a:solidFill>
                <a:ea typeface="Calibri"/>
                <a:cs typeface="Times New Roman"/>
              </a:rPr>
              <a:t>Bauamt</a:t>
            </a:r>
            <a:r>
              <a:rPr lang="fr-FR" sz="2000" dirty="0">
                <a:solidFill>
                  <a:schemeClr val="accent2"/>
                </a:solidFill>
                <a:ea typeface="Calibri"/>
                <a:cs typeface="Times New Roman"/>
              </a:rPr>
              <a:t> </a:t>
            </a:r>
            <a:r>
              <a:rPr lang="fr-FR" sz="2000" dirty="0">
                <a:ea typeface="Calibri"/>
                <a:cs typeface="Times New Roman"/>
              </a:rPr>
              <a:t>(donne par exemple les </a:t>
            </a:r>
            <a:r>
              <a:rPr lang="fr-FR" sz="2000" dirty="0" smtClean="0">
                <a:ea typeface="Calibri"/>
                <a:cs typeface="Times New Roman"/>
              </a:rPr>
              <a:t>permissions </a:t>
            </a:r>
            <a:r>
              <a:rPr lang="fr-FR" sz="2000" dirty="0">
                <a:ea typeface="Calibri"/>
                <a:cs typeface="Times New Roman"/>
              </a:rPr>
              <a:t>de construire un bâtiment, etc</a:t>
            </a:r>
            <a:r>
              <a:rPr lang="fr-FR" sz="2000" dirty="0" smtClean="0">
                <a:ea typeface="Calibri"/>
                <a:cs typeface="Times New Roman"/>
              </a:rPr>
              <a:t>.)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dirty="0" smtClean="0">
                <a:solidFill>
                  <a:schemeClr val="accent2"/>
                </a:solidFill>
                <a:ea typeface="Calibri"/>
                <a:cs typeface="Times New Roman"/>
                <a:sym typeface="Wingdings"/>
              </a:rPr>
              <a:t></a:t>
            </a:r>
            <a:r>
              <a:rPr lang="fr-FR" sz="2000" dirty="0" err="1">
                <a:solidFill>
                  <a:schemeClr val="accent2"/>
                </a:solidFill>
                <a:ea typeface="Calibri"/>
                <a:cs typeface="Times New Roman"/>
              </a:rPr>
              <a:t>Jobcenter</a:t>
            </a:r>
            <a:r>
              <a:rPr lang="fr-FR" sz="2000" dirty="0">
                <a:solidFill>
                  <a:schemeClr val="accent2"/>
                </a:solidFill>
                <a:ea typeface="Calibri"/>
                <a:cs typeface="Times New Roman"/>
              </a:rPr>
              <a:t> </a:t>
            </a:r>
            <a:r>
              <a:rPr lang="fr-FR" sz="2000" dirty="0">
                <a:ea typeface="Calibri"/>
                <a:cs typeface="Times New Roman"/>
              </a:rPr>
              <a:t>(pôle </a:t>
            </a:r>
            <a:r>
              <a:rPr lang="fr-FR" sz="2000" dirty="0" smtClean="0">
                <a:ea typeface="Calibri"/>
                <a:cs typeface="Times New Roman"/>
              </a:rPr>
              <a:t>d’emploi)</a:t>
            </a:r>
            <a:endParaRPr lang="de-DE" sz="20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FR" sz="2000" dirty="0">
                <a:solidFill>
                  <a:schemeClr val="accent2"/>
                </a:solidFill>
                <a:ea typeface="Calibri"/>
                <a:cs typeface="Times New Roman"/>
                <a:sym typeface="Wingdings"/>
              </a:rPr>
              <a:t></a:t>
            </a:r>
            <a:r>
              <a:rPr lang="fr-FR" sz="2000" dirty="0" err="1">
                <a:solidFill>
                  <a:schemeClr val="accent2"/>
                </a:solidFill>
                <a:ea typeface="Calibri"/>
                <a:cs typeface="Times New Roman"/>
              </a:rPr>
              <a:t>Umweltamt</a:t>
            </a:r>
            <a:r>
              <a:rPr lang="fr-FR" sz="2000" dirty="0">
                <a:solidFill>
                  <a:schemeClr val="accent2"/>
                </a:solidFill>
                <a:ea typeface="Calibri"/>
                <a:cs typeface="Times New Roman"/>
              </a:rPr>
              <a:t> </a:t>
            </a:r>
            <a:r>
              <a:rPr lang="fr-FR" sz="2000" dirty="0">
                <a:ea typeface="Calibri"/>
                <a:cs typeface="Times New Roman"/>
              </a:rPr>
              <a:t>( responsable pour l’environnement) </a:t>
            </a:r>
            <a:endParaRPr lang="de-DE" sz="2000" dirty="0">
              <a:ea typeface="Calibri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1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74407" y="260648"/>
            <a:ext cx="9289032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système en France (Normandie)</a:t>
            </a:r>
            <a:br>
              <a:rPr lang="fr-FR" b="1" dirty="0"/>
            </a:br>
            <a:r>
              <a:rPr lang="fr-FR" b="1" dirty="0" err="1">
                <a:solidFill>
                  <a:schemeClr val="accent2"/>
                </a:solidFill>
              </a:rPr>
              <a:t>Das</a:t>
            </a:r>
            <a:r>
              <a:rPr lang="fr-FR" b="1" dirty="0">
                <a:solidFill>
                  <a:schemeClr val="accent2"/>
                </a:solidFill>
              </a:rPr>
              <a:t> System in </a:t>
            </a:r>
            <a:r>
              <a:rPr lang="fr-FR" b="1" dirty="0" err="1">
                <a:solidFill>
                  <a:schemeClr val="accent2"/>
                </a:solidFill>
              </a:rPr>
              <a:t>Frankreich</a:t>
            </a:r>
            <a:r>
              <a:rPr lang="fr-FR" b="1" dirty="0">
                <a:solidFill>
                  <a:schemeClr val="accent2"/>
                </a:solidFill>
              </a:rPr>
              <a:t> (</a:t>
            </a:r>
            <a:r>
              <a:rPr lang="fr-FR" b="1" dirty="0" smtClean="0">
                <a:solidFill>
                  <a:schemeClr val="accent2"/>
                </a:solidFill>
              </a:rPr>
              <a:t>Normandie)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13595"/>
            <a:ext cx="5521353" cy="413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84" y="3356992"/>
            <a:ext cx="5325616" cy="331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Argences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634"/>
            <a:ext cx="4196833" cy="3119770"/>
          </a:xfrm>
        </p:spPr>
      </p:pic>
      <p:sp>
        <p:nvSpPr>
          <p:cNvPr id="5" name="Textfeld 4"/>
          <p:cNvSpPr txBox="1"/>
          <p:nvPr/>
        </p:nvSpPr>
        <p:spPr>
          <a:xfrm>
            <a:off x="1835696" y="40770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Source: Google </a:t>
            </a:r>
            <a:r>
              <a:rPr lang="fr-FR" dirty="0" err="1" smtClean="0">
                <a:solidFill>
                  <a:schemeClr val="tx2"/>
                </a:solidFill>
              </a:rPr>
              <a:t>Maps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84168" y="6266826"/>
            <a:ext cx="241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Source: argences.com 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68" y="192031"/>
            <a:ext cx="5410944" cy="341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699792" y="314096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Électeurs/ </a:t>
            </a:r>
            <a:r>
              <a:rPr lang="de-DE" sz="2400" b="1" dirty="0" smtClean="0">
                <a:solidFill>
                  <a:srgbClr val="C00000"/>
                </a:solidFill>
              </a:rPr>
              <a:t>Wähler</a:t>
            </a:r>
            <a:r>
              <a:rPr lang="de-DE" sz="2400" b="1" dirty="0" smtClean="0">
                <a:solidFill>
                  <a:schemeClr val="accent2"/>
                </a:solidFill>
              </a:rPr>
              <a:t> 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3851920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251520" y="380504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On a le droit de voter à partir de 18 ans / </a:t>
            </a:r>
            <a:r>
              <a:rPr lang="de-DE" sz="2400" dirty="0">
                <a:solidFill>
                  <a:srgbClr val="C00000"/>
                </a:solidFill>
              </a:rPr>
              <a:t>Wahlberechtigt ab 18 Jahren </a:t>
            </a:r>
          </a:p>
          <a:p>
            <a:pPr lvl="0"/>
            <a:endParaRPr lang="de-DE" sz="2400" dirty="0" smtClean="0">
              <a:solidFill>
                <a:srgbClr val="C0504D"/>
              </a:solidFill>
            </a:endParaRPr>
          </a:p>
          <a:p>
            <a:pPr lvl="0"/>
            <a:r>
              <a:rPr lang="fr-FR" sz="2400" dirty="0" smtClean="0"/>
              <a:t>Les élections communales</a:t>
            </a:r>
            <a:r>
              <a:rPr lang="de-DE" sz="2400" dirty="0" smtClean="0"/>
              <a:t>: </a:t>
            </a:r>
            <a:r>
              <a:rPr lang="fr-FR" sz="2400" dirty="0" smtClean="0">
                <a:solidFill>
                  <a:prstClr val="black"/>
                </a:solidFill>
              </a:rPr>
              <a:t>Il suffit d’avoir </a:t>
            </a:r>
            <a:r>
              <a:rPr lang="fr-FR" sz="2400" dirty="0">
                <a:solidFill>
                  <a:prstClr val="black"/>
                </a:solidFill>
              </a:rPr>
              <a:t>la nationalité d‘un pays de l‘UE</a:t>
            </a:r>
            <a:r>
              <a:rPr lang="fr-FR" sz="2400" dirty="0" smtClean="0">
                <a:solidFill>
                  <a:prstClr val="black"/>
                </a:solidFill>
              </a:rPr>
              <a:t>/ </a:t>
            </a:r>
            <a:r>
              <a:rPr lang="de-DE" sz="2400" dirty="0" smtClean="0">
                <a:solidFill>
                  <a:srgbClr val="C00000"/>
                </a:solidFill>
              </a:rPr>
              <a:t>Kommunalwahlen</a:t>
            </a:r>
            <a:r>
              <a:rPr lang="fr-FR" sz="2400" dirty="0" smtClean="0">
                <a:solidFill>
                  <a:prstClr val="black"/>
                </a:solidFill>
              </a:rPr>
              <a:t>: </a:t>
            </a:r>
            <a:r>
              <a:rPr lang="de-DE" sz="2400" dirty="0">
                <a:solidFill>
                  <a:srgbClr val="C00000"/>
                </a:solidFill>
              </a:rPr>
              <a:t>man benötigt </a:t>
            </a:r>
            <a:r>
              <a:rPr lang="de-DE" sz="2400" dirty="0" smtClean="0">
                <a:solidFill>
                  <a:srgbClr val="C00000"/>
                </a:solidFill>
              </a:rPr>
              <a:t>lediglich die </a:t>
            </a:r>
            <a:r>
              <a:rPr lang="de-DE" sz="2400" dirty="0">
                <a:solidFill>
                  <a:srgbClr val="C00000"/>
                </a:solidFill>
              </a:rPr>
              <a:t>Staatsangehörigkeit eines EU-Landes </a:t>
            </a:r>
          </a:p>
        </p:txBody>
      </p:sp>
      <p:sp>
        <p:nvSpPr>
          <p:cNvPr id="2" name="Rechteck 1"/>
          <p:cNvSpPr/>
          <p:nvPr/>
        </p:nvSpPr>
        <p:spPr>
          <a:xfrm>
            <a:off x="3436453" y="260648"/>
            <a:ext cx="830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Préfet</a:t>
            </a:r>
            <a:endParaRPr lang="fr-F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171417" y="689303"/>
            <a:ext cx="193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régional </a:t>
            </a:r>
          </a:p>
        </p:txBody>
      </p:sp>
      <p:sp>
        <p:nvSpPr>
          <p:cNvPr id="5" name="Rechteck 4"/>
          <p:cNvSpPr/>
          <p:nvPr/>
        </p:nvSpPr>
        <p:spPr>
          <a:xfrm>
            <a:off x="2699792" y="1268760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départemental </a:t>
            </a:r>
          </a:p>
        </p:txBody>
      </p:sp>
      <p:sp>
        <p:nvSpPr>
          <p:cNvPr id="7" name="Rechteck 6"/>
          <p:cNvSpPr/>
          <p:nvPr/>
        </p:nvSpPr>
        <p:spPr>
          <a:xfrm>
            <a:off x="2256764" y="1772816"/>
            <a:ext cx="1498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Les adjoints </a:t>
            </a:r>
          </a:p>
        </p:txBody>
      </p:sp>
      <p:sp>
        <p:nvSpPr>
          <p:cNvPr id="9" name="Rechteck 8"/>
          <p:cNvSpPr/>
          <p:nvPr/>
        </p:nvSpPr>
        <p:spPr>
          <a:xfrm>
            <a:off x="4520215" y="1772816"/>
            <a:ext cx="81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Maire</a:t>
            </a:r>
            <a:endParaRPr lang="fr-FR" sz="23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24547" y="2406660"/>
            <a:ext cx="3679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Conseil municipal/ 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Gemeinderat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2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5413717" cy="34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835697" y="2420888"/>
            <a:ext cx="410445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300" b="1" dirty="0">
                <a:solidFill>
                  <a:prstClr val="black"/>
                </a:solidFill>
              </a:rPr>
              <a:t>Conseil municipal/ </a:t>
            </a:r>
            <a:r>
              <a:rPr lang="de-DE" sz="2300" b="1" dirty="0">
                <a:solidFill>
                  <a:srgbClr val="C0504D"/>
                </a:solidFill>
              </a:rPr>
              <a:t>Gemeinderat</a:t>
            </a:r>
            <a:r>
              <a:rPr lang="fr-FR" sz="2300" b="1" dirty="0">
                <a:solidFill>
                  <a:srgbClr val="C0504D"/>
                </a:solidFill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2987824" y="3198168"/>
            <a:ext cx="2092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Électeurs/ </a:t>
            </a:r>
            <a:r>
              <a:rPr lang="fr-FR" sz="2000" b="1" dirty="0" err="1">
                <a:solidFill>
                  <a:schemeClr val="bg1">
                    <a:lumMod val="50000"/>
                  </a:schemeClr>
                </a:solidFill>
              </a:rPr>
              <a:t>Wähler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925422" y="1844824"/>
            <a:ext cx="1498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Les adjoints </a:t>
            </a:r>
          </a:p>
        </p:txBody>
      </p:sp>
      <p:sp>
        <p:nvSpPr>
          <p:cNvPr id="5" name="Rechteck 4"/>
          <p:cNvSpPr/>
          <p:nvPr/>
        </p:nvSpPr>
        <p:spPr>
          <a:xfrm>
            <a:off x="4169814" y="1821741"/>
            <a:ext cx="81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Maire</a:t>
            </a:r>
            <a:endParaRPr lang="fr-FR" sz="2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85550" y="1290611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Conseil départemental </a:t>
            </a:r>
          </a:p>
        </p:txBody>
      </p:sp>
      <p:sp>
        <p:nvSpPr>
          <p:cNvPr id="8" name="Rechteck 7"/>
          <p:cNvSpPr/>
          <p:nvPr/>
        </p:nvSpPr>
        <p:spPr>
          <a:xfrm>
            <a:off x="2803539" y="828946"/>
            <a:ext cx="193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Conseil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régional 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87866" y="271914"/>
            <a:ext cx="830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Préfet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5418" y="3754223"/>
            <a:ext cx="71287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/>
              <a:t>les élections municipales</a:t>
            </a:r>
            <a:r>
              <a:rPr lang="fr-FR" sz="2100" dirty="0" smtClean="0"/>
              <a:t> </a:t>
            </a:r>
            <a:r>
              <a:rPr lang="fr-FR" sz="2100" b="1" dirty="0" smtClean="0"/>
              <a:t>/</a:t>
            </a:r>
            <a:r>
              <a:rPr lang="fr-FR" sz="2100" dirty="0" smtClean="0"/>
              <a:t> </a:t>
            </a:r>
            <a:r>
              <a:rPr lang="de-DE" sz="2100" b="1" dirty="0" smtClean="0">
                <a:solidFill>
                  <a:srgbClr val="C00000"/>
                </a:solidFill>
              </a:rPr>
              <a:t>Gemeinderatswahlen</a:t>
            </a:r>
          </a:p>
          <a:p>
            <a:endParaRPr lang="de-DE" sz="2100" b="1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2987824" y="2244934"/>
            <a:ext cx="0" cy="175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88938" y="4293096"/>
            <a:ext cx="6775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Pour les communes de plus de 1000 habitants /</a:t>
            </a:r>
          </a:p>
          <a:p>
            <a:r>
              <a:rPr lang="fr-FR" sz="2000" u="sng" dirty="0"/>
              <a:t> </a:t>
            </a:r>
            <a:r>
              <a:rPr lang="de-DE" sz="2000" u="sng" dirty="0">
                <a:solidFill>
                  <a:srgbClr val="C00000"/>
                </a:solidFill>
              </a:rPr>
              <a:t>Für Gemeinden mit mehr als 1000 Einwohner </a:t>
            </a:r>
          </a:p>
          <a:p>
            <a:endParaRPr lang="de-DE" sz="2000" u="sng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fr-FR" sz="2000" dirty="0"/>
              <a:t>Proportionnel/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de-DE" sz="2000" dirty="0">
                <a:solidFill>
                  <a:srgbClr val="C00000"/>
                </a:solidFill>
              </a:rPr>
              <a:t>Verhältniswahl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fr-FR" sz="2000" dirty="0"/>
              <a:t>De liste/ </a:t>
            </a:r>
            <a:r>
              <a:rPr lang="de-DE" sz="2000" dirty="0">
                <a:solidFill>
                  <a:srgbClr val="C00000"/>
                </a:solidFill>
              </a:rPr>
              <a:t>Stimmenabgabe für Liste </a:t>
            </a:r>
          </a:p>
          <a:p>
            <a:pPr marL="457200" indent="-457200">
              <a:buAutoNum type="arabicPeriod"/>
            </a:pPr>
            <a:r>
              <a:rPr lang="fr-FR" sz="2000" dirty="0"/>
              <a:t>À deux tours/ </a:t>
            </a:r>
            <a:r>
              <a:rPr lang="de-DE" sz="2000" dirty="0">
                <a:solidFill>
                  <a:srgbClr val="C00000"/>
                </a:solidFill>
              </a:rPr>
              <a:t>zwei Wahlgänge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403687"/>
            <a:ext cx="83645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2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41" y="221096"/>
            <a:ext cx="5413717" cy="34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481389" y="1844824"/>
            <a:ext cx="176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Les adjoints </a:t>
            </a:r>
          </a:p>
        </p:txBody>
      </p:sp>
      <p:sp>
        <p:nvSpPr>
          <p:cNvPr id="2" name="Rechteck 1"/>
          <p:cNvSpPr/>
          <p:nvPr/>
        </p:nvSpPr>
        <p:spPr>
          <a:xfrm>
            <a:off x="3525655" y="3228945"/>
            <a:ext cx="2092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Électeurs/ </a:t>
            </a:r>
            <a:r>
              <a:rPr lang="fr-FR" sz="2000" b="1" dirty="0" err="1">
                <a:solidFill>
                  <a:prstClr val="white">
                    <a:lumMod val="50000"/>
                  </a:prstClr>
                </a:solidFill>
              </a:rPr>
              <a:t>Wähler</a:t>
            </a:r>
            <a:endParaRPr lang="fr-FR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076056" y="1817951"/>
            <a:ext cx="81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Maire</a:t>
            </a:r>
            <a:endParaRPr lang="fr-FR" sz="23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59832" y="1340768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départemental </a:t>
            </a:r>
          </a:p>
        </p:txBody>
      </p:sp>
      <p:sp>
        <p:nvSpPr>
          <p:cNvPr id="6" name="Rechteck 5"/>
          <p:cNvSpPr/>
          <p:nvPr/>
        </p:nvSpPr>
        <p:spPr>
          <a:xfrm>
            <a:off x="3361758" y="764704"/>
            <a:ext cx="193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régional </a:t>
            </a:r>
          </a:p>
        </p:txBody>
      </p:sp>
      <p:sp>
        <p:nvSpPr>
          <p:cNvPr id="7" name="Rechteck 6"/>
          <p:cNvSpPr/>
          <p:nvPr/>
        </p:nvSpPr>
        <p:spPr>
          <a:xfrm>
            <a:off x="3972613" y="260648"/>
            <a:ext cx="830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Préfet</a:t>
            </a:r>
            <a:endParaRPr lang="fr-F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48474" y="2420888"/>
            <a:ext cx="3679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municipal/ </a:t>
            </a:r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Gemeinderat</a:t>
            </a:r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9512" y="3861048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/>
              <a:t>Membres du conseil municipal avec plus des </a:t>
            </a:r>
            <a:r>
              <a:rPr lang="fr-FR" sz="2100" dirty="0" smtClean="0"/>
              <a:t>responsabilités </a:t>
            </a:r>
            <a:r>
              <a:rPr lang="fr-FR" sz="2100" dirty="0" smtClean="0">
                <a:sym typeface="Wingdings" panose="05000000000000000000" pitchFamily="2" charset="2"/>
              </a:rPr>
              <a:t> commissions </a:t>
            </a:r>
            <a:endParaRPr lang="fr-FR" sz="2100" dirty="0" smtClean="0"/>
          </a:p>
          <a:p>
            <a:r>
              <a:rPr lang="de-DE" sz="2100" dirty="0" smtClean="0">
                <a:solidFill>
                  <a:srgbClr val="C00000"/>
                </a:solidFill>
              </a:rPr>
              <a:t>Mitglieder des Gemeinderats mit zusätzlicher Verantwortung </a:t>
            </a:r>
            <a:r>
              <a:rPr lang="de-DE" sz="21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Ausschüsse </a:t>
            </a:r>
            <a:endParaRPr lang="de-DE" sz="21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568934"/>
            <a:ext cx="1834558" cy="228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2548474" y="472514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900" b="1" dirty="0"/>
              <a:t>Marie-Françoise </a:t>
            </a:r>
            <a:r>
              <a:rPr lang="fr-FR" sz="1900" b="1" dirty="0" smtClean="0"/>
              <a:t>Isabel</a:t>
            </a:r>
            <a:endParaRPr lang="fr-FR" sz="1900" b="1" dirty="0"/>
          </a:p>
          <a:p>
            <a:r>
              <a:rPr lang="fr-FR" sz="1900" b="1" dirty="0"/>
              <a:t>1ère Adjointe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22190" y="6468769"/>
            <a:ext cx="267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Source: argences.com</a:t>
            </a:r>
            <a:endParaRPr lang="fr-FR" sz="1600" dirty="0">
              <a:solidFill>
                <a:schemeClr val="tx2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3707904" y="2218061"/>
            <a:ext cx="0" cy="202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8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indemnité/</a:t>
            </a:r>
            <a:r>
              <a:rPr lang="de-DE" b="1" dirty="0" smtClean="0">
                <a:solidFill>
                  <a:srgbClr val="C00000"/>
                </a:solidFill>
              </a:rPr>
              <a:t>Aufwandsentschädigung</a:t>
            </a:r>
          </a:p>
          <a:p>
            <a:pPr marL="0" indent="0">
              <a:buNone/>
            </a:pPr>
            <a:endParaRPr lang="de-DE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dirty="0"/>
              <a:t>Dépendant du nombre des habitants </a:t>
            </a:r>
          </a:p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Abhängig von der Anzahl der Einwohner </a:t>
            </a:r>
            <a:endParaRPr lang="fr-F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783673"/>
              </p:ext>
            </p:extLst>
          </p:nvPr>
        </p:nvGraphicFramePr>
        <p:xfrm>
          <a:off x="1043608" y="2840199"/>
          <a:ext cx="6264696" cy="348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8"/>
                <a:gridCol w="3132348"/>
              </a:tblGrid>
              <a:tr h="82965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Habitants /</a:t>
                      </a:r>
                    </a:p>
                    <a:p>
                      <a:r>
                        <a:rPr lang="fr-FR" sz="2000" dirty="0" err="1" smtClean="0"/>
                        <a:t>Einwohner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Salaire (brute)</a:t>
                      </a:r>
                    </a:p>
                    <a:p>
                      <a:r>
                        <a:rPr lang="fr-FR" sz="2000" dirty="0" err="1" smtClean="0"/>
                        <a:t>Gehalt</a:t>
                      </a:r>
                      <a:r>
                        <a:rPr lang="fr-FR" sz="2000" dirty="0" smtClean="0"/>
                        <a:t> (</a:t>
                      </a:r>
                      <a:r>
                        <a:rPr lang="fr-FR" sz="2000" dirty="0" err="1" smtClean="0"/>
                        <a:t>Brutto</a:t>
                      </a:r>
                      <a:r>
                        <a:rPr lang="fr-FR" sz="2000" dirty="0" smtClean="0"/>
                        <a:t>)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</a:tr>
              <a:tr h="827571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500 à 999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416,17</a:t>
                      </a:r>
                      <a:endParaRPr lang="fr-FR" sz="2000" dirty="0"/>
                    </a:p>
                  </a:txBody>
                  <a:tcPr/>
                </a:tc>
              </a:tr>
              <a:tr h="827571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1 000 à 3 499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770,10</a:t>
                      </a:r>
                      <a:endParaRPr lang="fr-FR" sz="2000" dirty="0"/>
                    </a:p>
                  </a:txBody>
                  <a:tcPr/>
                </a:tc>
              </a:tr>
              <a:tr h="827571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3 500 à 9 999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855.67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79512" y="6410890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srgbClr val="0070C0"/>
                </a:solidFill>
              </a:rPr>
              <a:t>Source: </a:t>
            </a:r>
            <a:r>
              <a:rPr lang="fr-FR" dirty="0">
                <a:solidFill>
                  <a:srgbClr val="0070C0"/>
                </a:solidFill>
                <a:hlinkClick r:id="rId2"/>
              </a:rPr>
              <a:t>https://www.collectivites-locales.gouv.fr/regime-indemnitaire-des-elus</a:t>
            </a:r>
            <a:r>
              <a:rPr lang="fr-FR" dirty="0">
                <a:solidFill>
                  <a:srgbClr val="0070C0"/>
                </a:solidFill>
              </a:rPr>
              <a:t> ; 30.06.2020 </a:t>
            </a:r>
          </a:p>
        </p:txBody>
      </p:sp>
    </p:spTree>
    <p:extLst>
      <p:ext uri="{BB962C8B-B14F-4D97-AF65-F5344CB8AC3E}">
        <p14:creationId xmlns:p14="http://schemas.microsoft.com/office/powerpoint/2010/main" val="10082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8660"/>
            <a:ext cx="5413717" cy="34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572000" y="1851705"/>
            <a:ext cx="2570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Maire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525655" y="3271345"/>
            <a:ext cx="2092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Électeurs/ </a:t>
            </a:r>
            <a:r>
              <a:rPr lang="fr-FR" sz="2000" b="1" dirty="0" err="1">
                <a:solidFill>
                  <a:prstClr val="white">
                    <a:lumMod val="50000"/>
                  </a:prstClr>
                </a:solidFill>
              </a:rPr>
              <a:t>Wähler</a:t>
            </a:r>
            <a:endParaRPr lang="fr-FR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732393" y="2492896"/>
            <a:ext cx="3679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municipal/ </a:t>
            </a:r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Gemeinderat</a:t>
            </a:r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2928312" y="1340768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départemental </a:t>
            </a:r>
          </a:p>
        </p:txBody>
      </p:sp>
      <p:sp>
        <p:nvSpPr>
          <p:cNvPr id="6" name="Rechteck 5"/>
          <p:cNvSpPr/>
          <p:nvPr/>
        </p:nvSpPr>
        <p:spPr>
          <a:xfrm>
            <a:off x="3203848" y="836712"/>
            <a:ext cx="193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régional </a:t>
            </a:r>
          </a:p>
        </p:txBody>
      </p:sp>
      <p:sp>
        <p:nvSpPr>
          <p:cNvPr id="7" name="Rechteck 6"/>
          <p:cNvSpPr/>
          <p:nvPr/>
        </p:nvSpPr>
        <p:spPr>
          <a:xfrm>
            <a:off x="3756915" y="332656"/>
            <a:ext cx="830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Préfet</a:t>
            </a:r>
            <a:endParaRPr lang="fr-F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06" y="1870611"/>
            <a:ext cx="16033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23528" y="3861048"/>
            <a:ext cx="8028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élections/ </a:t>
            </a:r>
            <a:r>
              <a:rPr lang="de-DE" sz="2400" b="1" dirty="0" smtClean="0">
                <a:solidFill>
                  <a:srgbClr val="C00000"/>
                </a:solidFill>
              </a:rPr>
              <a:t>Wahlen</a:t>
            </a:r>
          </a:p>
          <a:p>
            <a:endParaRPr lang="de-DE" sz="2400" u="sng" dirty="0">
              <a:solidFill>
                <a:srgbClr val="C00000"/>
              </a:solidFill>
            </a:endParaRPr>
          </a:p>
          <a:p>
            <a:r>
              <a:rPr lang="fr-FR" sz="2400" dirty="0" smtClean="0"/>
              <a:t>Élu par les conseillers municipaux/ </a:t>
            </a:r>
            <a:r>
              <a:rPr lang="de-DE" sz="2400" dirty="0" smtClean="0">
                <a:solidFill>
                  <a:srgbClr val="C00000"/>
                </a:solidFill>
              </a:rPr>
              <a:t>Vom Gemeinderat gewählt </a:t>
            </a:r>
            <a:r>
              <a:rPr lang="fr-FR" sz="2400" u="sng" dirty="0" smtClean="0">
                <a:solidFill>
                  <a:srgbClr val="C00000"/>
                </a:solidFill>
              </a:rPr>
              <a:t> </a:t>
            </a:r>
          </a:p>
          <a:p>
            <a:endParaRPr lang="fr-FR" sz="2400" u="sng" dirty="0">
              <a:solidFill>
                <a:srgbClr val="C0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3370693" y="2313370"/>
            <a:ext cx="0" cy="179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4572000" y="2996952"/>
            <a:ext cx="0" cy="274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332656"/>
            <a:ext cx="8280920" cy="640871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r-FR" sz="3300" b="1" dirty="0" smtClean="0">
                <a:solidFill>
                  <a:prstClr val="black"/>
                </a:solidFill>
              </a:rPr>
              <a:t>responsabilités/ </a:t>
            </a:r>
            <a:r>
              <a:rPr lang="de-DE" sz="3300" b="1" dirty="0">
                <a:solidFill>
                  <a:srgbClr val="C0504D"/>
                </a:solidFill>
              </a:rPr>
              <a:t>Aufgaben</a:t>
            </a:r>
            <a:r>
              <a:rPr lang="de-DE" sz="3300" b="1" dirty="0" smtClean="0">
                <a:solidFill>
                  <a:srgbClr val="C0504D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endParaRPr lang="de-DE" sz="2200" b="1" dirty="0">
              <a:solidFill>
                <a:srgbClr val="C0504D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Représenter  la commune/ </a:t>
            </a:r>
            <a:r>
              <a:rPr lang="de-DE" dirty="0" smtClean="0">
                <a:solidFill>
                  <a:srgbClr val="C00000"/>
                </a:solidFill>
              </a:rPr>
              <a:t>Repräsentation der Gemeinde </a:t>
            </a:r>
          </a:p>
          <a:p>
            <a:pPr>
              <a:buFontTx/>
              <a:buChar char="-"/>
            </a:pPr>
            <a:endParaRPr lang="de-DE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chargé </a:t>
            </a:r>
            <a:r>
              <a:rPr lang="fr-FR" dirty="0"/>
              <a:t>de </a:t>
            </a:r>
            <a:r>
              <a:rPr lang="fr-FR" dirty="0" smtClean="0"/>
              <a:t>l’administration/ </a:t>
            </a:r>
            <a:r>
              <a:rPr lang="de-DE" dirty="0" smtClean="0">
                <a:solidFill>
                  <a:srgbClr val="C00000"/>
                </a:solidFill>
              </a:rPr>
              <a:t>Verantwortlich für die Gemeinde </a:t>
            </a:r>
          </a:p>
          <a:p>
            <a:pPr>
              <a:buFontTx/>
              <a:buChar char="-"/>
            </a:pPr>
            <a:endParaRPr lang="de-DE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responsable </a:t>
            </a:r>
            <a:r>
              <a:rPr lang="fr-FR" dirty="0"/>
              <a:t>de l’ordre public (chargé des pouvoirs </a:t>
            </a:r>
            <a:r>
              <a:rPr lang="fr-FR" dirty="0" smtClean="0"/>
              <a:t>de police)/ </a:t>
            </a:r>
            <a:r>
              <a:rPr lang="de-DE" dirty="0" smtClean="0">
                <a:solidFill>
                  <a:srgbClr val="C00000"/>
                </a:solidFill>
              </a:rPr>
              <a:t>öffentliche Sicherheit/ Ordnung (Polizei)</a:t>
            </a:r>
          </a:p>
          <a:p>
            <a:pPr>
              <a:buFontTx/>
              <a:buChar char="-"/>
            </a:pPr>
            <a:endParaRPr lang="de-DE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de-DE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organisation </a:t>
            </a:r>
            <a:r>
              <a:rPr lang="fr-FR" dirty="0"/>
              <a:t>de réunions </a:t>
            </a:r>
            <a:r>
              <a:rPr lang="fr-FR" dirty="0" smtClean="0"/>
              <a:t>municipales/ </a:t>
            </a:r>
            <a:r>
              <a:rPr lang="de-DE" dirty="0" smtClean="0">
                <a:solidFill>
                  <a:srgbClr val="C00000"/>
                </a:solidFill>
              </a:rPr>
              <a:t>Organisation von Gemeinderatssitzungen </a:t>
            </a:r>
          </a:p>
          <a:p>
            <a:pPr>
              <a:buFontTx/>
              <a:buChar char="-"/>
            </a:pPr>
            <a:endParaRPr lang="de-DE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communication </a:t>
            </a:r>
            <a:r>
              <a:rPr lang="fr-FR" dirty="0"/>
              <a:t>entre les différents </a:t>
            </a:r>
            <a:r>
              <a:rPr lang="fr-FR" dirty="0" smtClean="0"/>
              <a:t>« membres » </a:t>
            </a:r>
            <a:r>
              <a:rPr lang="fr-FR" dirty="0"/>
              <a:t>de la commune </a:t>
            </a:r>
            <a:r>
              <a:rPr lang="fr-FR" dirty="0" smtClean="0"/>
              <a:t>/ </a:t>
            </a:r>
            <a:r>
              <a:rPr lang="de-DE" dirty="0" smtClean="0">
                <a:solidFill>
                  <a:srgbClr val="C00000"/>
                </a:solidFill>
              </a:rPr>
              <a:t>Kommunikation zwischen  „Mitgliedern“ der Gemeinde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0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Salaire/ </a:t>
            </a:r>
            <a:r>
              <a:rPr lang="de-DE" b="1" dirty="0" smtClean="0">
                <a:solidFill>
                  <a:srgbClr val="C00000"/>
                </a:solidFill>
              </a:rPr>
              <a:t>Gehalt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Dépendant du nombre des habitants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Abhängig von der Anzahl der Einwohner 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17750"/>
              </p:ext>
            </p:extLst>
          </p:nvPr>
        </p:nvGraphicFramePr>
        <p:xfrm>
          <a:off x="683568" y="2924944"/>
          <a:ext cx="7416824" cy="307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76808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Habitants /</a:t>
                      </a:r>
                    </a:p>
                    <a:p>
                      <a:r>
                        <a:rPr lang="fr-FR" sz="2000" dirty="0" err="1" smtClean="0"/>
                        <a:t>Einwohner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Salaire (brute)</a:t>
                      </a:r>
                    </a:p>
                    <a:p>
                      <a:r>
                        <a:rPr lang="fr-FR" sz="2000" dirty="0" err="1" smtClean="0"/>
                        <a:t>Gehalt</a:t>
                      </a:r>
                      <a:r>
                        <a:rPr lang="fr-FR" sz="2000" baseline="0" dirty="0" smtClean="0"/>
                        <a:t> (</a:t>
                      </a:r>
                      <a:r>
                        <a:rPr lang="fr-FR" sz="2000" baseline="0" dirty="0" err="1" smtClean="0"/>
                        <a:t>Brutto</a:t>
                      </a:r>
                      <a:r>
                        <a:rPr lang="fr-FR" sz="2000" baseline="0" dirty="0" smtClean="0"/>
                        <a:t>)</a:t>
                      </a:r>
                      <a:endParaRPr lang="fr-FR" sz="20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500 à 999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991,80</a:t>
                      </a:r>
                      <a:endParaRPr lang="fr-FR" sz="20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 1 000 à 3 499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2 006,93</a:t>
                      </a:r>
                      <a:endParaRPr lang="fr-FR" sz="20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3 500 à 9 999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2 139.17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51520" y="6237312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Source: </a:t>
            </a:r>
            <a:r>
              <a:rPr lang="fr-FR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fr-FR" dirty="0">
                <a:solidFill>
                  <a:srgbClr val="0070C0"/>
                </a:solidFill>
                <a:hlinkClick r:id="rId2"/>
              </a:rPr>
              <a:t>://</a:t>
            </a:r>
            <a:r>
              <a:rPr lang="fr-FR" dirty="0" smtClean="0">
                <a:solidFill>
                  <a:srgbClr val="0070C0"/>
                </a:solidFill>
                <a:hlinkClick r:id="rId2"/>
              </a:rPr>
              <a:t>www.collectivites-locales.gouv.fr/regime-indemnitaire-des-elus</a:t>
            </a:r>
            <a:r>
              <a:rPr lang="fr-FR" dirty="0" smtClean="0">
                <a:solidFill>
                  <a:srgbClr val="0070C0"/>
                </a:solidFill>
              </a:rPr>
              <a:t> ; 30.06.2020 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3" y="183316"/>
            <a:ext cx="5413717" cy="34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1691680" y="1196752"/>
            <a:ext cx="315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Conseil départemental </a:t>
            </a:r>
          </a:p>
        </p:txBody>
      </p:sp>
      <p:sp>
        <p:nvSpPr>
          <p:cNvPr id="2" name="Rechteck 1"/>
          <p:cNvSpPr/>
          <p:nvPr/>
        </p:nvSpPr>
        <p:spPr>
          <a:xfrm>
            <a:off x="2383328" y="3228945"/>
            <a:ext cx="2092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Électeurs/ </a:t>
            </a:r>
            <a:r>
              <a:rPr lang="fr-FR" sz="2000" b="1" dirty="0" err="1">
                <a:solidFill>
                  <a:prstClr val="white">
                    <a:lumMod val="50000"/>
                  </a:prstClr>
                </a:solidFill>
              </a:rPr>
              <a:t>Wähler</a:t>
            </a:r>
            <a:endParaRPr lang="fr-FR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91680" y="2370196"/>
            <a:ext cx="3679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municipal/ </a:t>
            </a:r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Gemeinderat</a:t>
            </a:r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3975769" y="1772816"/>
            <a:ext cx="81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Maire</a:t>
            </a:r>
            <a:endParaRPr lang="fr-FR" sz="23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004405" y="188640"/>
            <a:ext cx="830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Préfet</a:t>
            </a:r>
            <a:endParaRPr lang="fr-F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99025" y="781810"/>
            <a:ext cx="193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régional </a:t>
            </a:r>
          </a:p>
        </p:txBody>
      </p:sp>
      <p:sp>
        <p:nvSpPr>
          <p:cNvPr id="9" name="Rechteck 8"/>
          <p:cNvSpPr/>
          <p:nvPr/>
        </p:nvSpPr>
        <p:spPr>
          <a:xfrm>
            <a:off x="1634149" y="1772816"/>
            <a:ext cx="1498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Les adjoints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1520" y="3789040"/>
            <a:ext cx="84249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Élections/ </a:t>
            </a:r>
            <a:r>
              <a:rPr lang="de-DE" sz="2400" b="1" dirty="0" smtClean="0">
                <a:solidFill>
                  <a:srgbClr val="C00000"/>
                </a:solidFill>
              </a:rPr>
              <a:t>Wahlen </a:t>
            </a:r>
          </a:p>
          <a:p>
            <a:endParaRPr lang="de-DE" sz="2400" u="sng" dirty="0" smtClean="0">
              <a:solidFill>
                <a:srgbClr val="C00000"/>
              </a:solidFill>
            </a:endParaRPr>
          </a:p>
          <a:p>
            <a:r>
              <a:rPr lang="fr-FR" sz="2400" dirty="0" smtClean="0"/>
              <a:t>les candidats doivent se présenter en binôme (homme/femme)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Die </a:t>
            </a:r>
            <a:r>
              <a:rPr lang="de-DE" sz="2400" dirty="0" smtClean="0">
                <a:solidFill>
                  <a:srgbClr val="C00000"/>
                </a:solidFill>
              </a:rPr>
              <a:t>Kandidaten müssen sich zu zweit zur Wahl aufstellen </a:t>
            </a:r>
            <a:r>
              <a:rPr lang="fr-FR" sz="2400" dirty="0" smtClean="0">
                <a:solidFill>
                  <a:srgbClr val="C00000"/>
                </a:solidFill>
              </a:rPr>
              <a:t>(Mann/Frau) </a:t>
            </a:r>
            <a:endParaRPr lang="de-DE" sz="2400" dirty="0" smtClean="0">
              <a:solidFill>
                <a:srgbClr val="C00000"/>
              </a:solidFill>
            </a:endParaRPr>
          </a:p>
          <a:p>
            <a:endParaRPr lang="fr-FR" sz="2000" dirty="0" smtClean="0"/>
          </a:p>
          <a:p>
            <a:pPr lvl="0"/>
            <a:endParaRPr lang="de-DE" sz="2000" b="1" dirty="0" smtClean="0">
              <a:ea typeface="Calibri"/>
              <a:cs typeface="Times New Roman"/>
            </a:endParaRPr>
          </a:p>
          <a:p>
            <a:pPr lvl="0"/>
            <a:endParaRPr lang="de-DE" sz="2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/>
            <a:endParaRPr lang="de-DE" sz="20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/>
            <a:endParaRPr lang="de-DE" sz="2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/>
            <a:endParaRPr lang="de-DE" sz="2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/>
            <a:endParaRPr lang="de-DE" sz="2000" b="1" dirty="0">
              <a:solidFill>
                <a:srgbClr val="C0504D"/>
              </a:solidFill>
              <a:ea typeface="Calibri"/>
              <a:cs typeface="Times New Roman"/>
            </a:endParaRPr>
          </a:p>
          <a:p>
            <a:endParaRPr lang="fr-FR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6084168" y="14275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588224" y="125706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Calvados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383328" y="2172926"/>
            <a:ext cx="0" cy="179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419871" y="285293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9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696" y="908720"/>
            <a:ext cx="867645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/>
              <a:t>Responsabilités/ </a:t>
            </a:r>
            <a:r>
              <a:rPr lang="de-DE" b="1" dirty="0" smtClean="0">
                <a:solidFill>
                  <a:srgbClr val="C00000"/>
                </a:solidFill>
              </a:rPr>
              <a:t>Aufgaben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action sociale/ </a:t>
            </a:r>
            <a:r>
              <a:rPr lang="de-DE" dirty="0" smtClean="0">
                <a:solidFill>
                  <a:srgbClr val="C00000"/>
                </a:solidFill>
              </a:rPr>
              <a:t>Sozialbereich</a:t>
            </a:r>
            <a:r>
              <a:rPr lang="fr-FR" dirty="0" smtClean="0"/>
              <a:t> </a:t>
            </a:r>
          </a:p>
          <a:p>
            <a:r>
              <a:rPr lang="fr-FR" dirty="0" smtClean="0"/>
              <a:t>Éducation/ </a:t>
            </a:r>
            <a:r>
              <a:rPr lang="de-DE" dirty="0" smtClean="0">
                <a:solidFill>
                  <a:srgbClr val="C00000"/>
                </a:solidFill>
              </a:rPr>
              <a:t>Bildung</a:t>
            </a:r>
            <a:r>
              <a:rPr lang="fr-FR" dirty="0" smtClean="0"/>
              <a:t> </a:t>
            </a:r>
          </a:p>
          <a:p>
            <a:r>
              <a:rPr lang="fr-FR" dirty="0" smtClean="0"/>
              <a:t>aménagement et transport/ </a:t>
            </a:r>
            <a:r>
              <a:rPr lang="de-DE" dirty="0" smtClean="0">
                <a:solidFill>
                  <a:srgbClr val="C00000"/>
                </a:solidFill>
              </a:rPr>
              <a:t>Planung und Transport </a:t>
            </a:r>
          </a:p>
          <a:p>
            <a:r>
              <a:rPr lang="fr-FR" dirty="0" smtClean="0"/>
              <a:t>Culture et sport / </a:t>
            </a:r>
            <a:r>
              <a:rPr lang="de-DE" dirty="0" smtClean="0">
                <a:solidFill>
                  <a:srgbClr val="C00000"/>
                </a:solidFill>
              </a:rPr>
              <a:t>Kultur und Sport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093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5413717" cy="34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2751942" y="692696"/>
            <a:ext cx="228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srgbClr val="C00000"/>
                </a:solidFill>
              </a:rPr>
              <a:t>Conseil régional </a:t>
            </a:r>
          </a:p>
        </p:txBody>
      </p:sp>
      <p:sp>
        <p:nvSpPr>
          <p:cNvPr id="2" name="Rechteck 1"/>
          <p:cNvSpPr/>
          <p:nvPr/>
        </p:nvSpPr>
        <p:spPr>
          <a:xfrm>
            <a:off x="2642766" y="3215926"/>
            <a:ext cx="2092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Électeurs/ </a:t>
            </a:r>
            <a:r>
              <a:rPr lang="fr-FR" sz="2000" b="1" dirty="0" err="1">
                <a:solidFill>
                  <a:prstClr val="white">
                    <a:lumMod val="50000"/>
                  </a:prstClr>
                </a:solidFill>
              </a:rPr>
              <a:t>Wähler</a:t>
            </a:r>
            <a:endParaRPr lang="fr-FR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49505" y="2420888"/>
            <a:ext cx="3679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municipal/ </a:t>
            </a:r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Gemeinderat</a:t>
            </a:r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4325068" y="1772816"/>
            <a:ext cx="81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Maire</a:t>
            </a:r>
            <a:endParaRPr lang="fr-FR" sz="23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786264" y="1215049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départemental </a:t>
            </a:r>
          </a:p>
        </p:txBody>
      </p:sp>
      <p:sp>
        <p:nvSpPr>
          <p:cNvPr id="8" name="Rechteck 7"/>
          <p:cNvSpPr/>
          <p:nvPr/>
        </p:nvSpPr>
        <p:spPr>
          <a:xfrm>
            <a:off x="1849505" y="1787506"/>
            <a:ext cx="1498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Les adjoints </a:t>
            </a:r>
          </a:p>
        </p:txBody>
      </p:sp>
      <p:sp>
        <p:nvSpPr>
          <p:cNvPr id="9" name="Rechteck 8"/>
          <p:cNvSpPr/>
          <p:nvPr/>
        </p:nvSpPr>
        <p:spPr>
          <a:xfrm>
            <a:off x="3253090" y="188640"/>
            <a:ext cx="830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Préfet</a:t>
            </a:r>
            <a:endParaRPr lang="fr-F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2987824" y="2128419"/>
            <a:ext cx="0" cy="247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6300192" y="92352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732240" y="78030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Normandie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3668556" y="2820998"/>
            <a:ext cx="0" cy="247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67545" y="3616036"/>
            <a:ext cx="67305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endParaRPr lang="fr-FR" sz="2800" b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fr-FR" sz="2800" b="1" dirty="0" smtClean="0">
                <a:solidFill>
                  <a:prstClr val="black"/>
                </a:solidFill>
              </a:rPr>
              <a:t>Responsabilités</a:t>
            </a:r>
            <a:r>
              <a:rPr lang="fr-FR" sz="2800" b="1" dirty="0">
                <a:solidFill>
                  <a:prstClr val="black"/>
                </a:solidFill>
              </a:rPr>
              <a:t>/ </a:t>
            </a:r>
            <a:r>
              <a:rPr lang="de-DE" sz="2800" b="1" dirty="0">
                <a:solidFill>
                  <a:srgbClr val="C00000"/>
                </a:solidFill>
              </a:rPr>
              <a:t>Aufgaben</a:t>
            </a:r>
            <a:r>
              <a:rPr lang="fr-FR" sz="2800" b="1" dirty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Economie/ </a:t>
            </a:r>
            <a:r>
              <a:rPr lang="de-DE" sz="2800" dirty="0">
                <a:solidFill>
                  <a:srgbClr val="C00000"/>
                </a:solidFill>
              </a:rPr>
              <a:t>Wirtschaft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Transports/ </a:t>
            </a:r>
            <a:r>
              <a:rPr lang="fr-FR" sz="2800" dirty="0">
                <a:solidFill>
                  <a:srgbClr val="C00000"/>
                </a:solidFill>
              </a:rPr>
              <a:t>Transport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Éducation/ </a:t>
            </a:r>
            <a:r>
              <a:rPr lang="de-DE" sz="2800" dirty="0">
                <a:solidFill>
                  <a:srgbClr val="C00000"/>
                </a:solidFill>
              </a:rPr>
              <a:t>Bildung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</a:rPr>
              <a:t>Culture et sport / </a:t>
            </a:r>
            <a:r>
              <a:rPr lang="de-DE" sz="2800" dirty="0">
                <a:solidFill>
                  <a:srgbClr val="C00000"/>
                </a:solidFill>
              </a:rPr>
              <a:t>Kultur und Sport </a:t>
            </a:r>
          </a:p>
        </p:txBody>
      </p:sp>
    </p:spTree>
    <p:extLst>
      <p:ext uri="{BB962C8B-B14F-4D97-AF65-F5344CB8AC3E}">
        <p14:creationId xmlns:p14="http://schemas.microsoft.com/office/powerpoint/2010/main" val="28071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2"/>
                </a:solidFill>
              </a:rPr>
              <a:t>Hettstadt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6" name="Inhaltsplatzhalter 5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" y="1292605"/>
            <a:ext cx="3676212" cy="3044198"/>
          </a:xfrm>
        </p:spPr>
      </p:pic>
      <p:sp>
        <p:nvSpPr>
          <p:cNvPr id="7" name="Textfeld 6"/>
          <p:cNvSpPr txBox="1"/>
          <p:nvPr/>
        </p:nvSpPr>
        <p:spPr>
          <a:xfrm>
            <a:off x="251520" y="404571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Quelle: Google </a:t>
            </a:r>
            <a:r>
              <a:rPr lang="fr-FR" dirty="0" err="1" smtClean="0">
                <a:solidFill>
                  <a:schemeClr val="tx2"/>
                </a:solidFill>
              </a:rPr>
              <a:t>Maps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30130"/>
            <a:ext cx="38004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788024" y="6309320"/>
            <a:ext cx="272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Quelle: www.hettstadt.de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55" y="261483"/>
            <a:ext cx="5413375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771800" y="2606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Le Préfet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525655" y="3228945"/>
            <a:ext cx="2092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Électeurs/ </a:t>
            </a:r>
            <a:r>
              <a:rPr lang="fr-FR" sz="2000" b="1" dirty="0" err="1">
                <a:solidFill>
                  <a:prstClr val="white">
                    <a:lumMod val="50000"/>
                  </a:prstClr>
                </a:solidFill>
              </a:rPr>
              <a:t>Wähler</a:t>
            </a:r>
            <a:endParaRPr lang="fr-FR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414745" y="2420888"/>
            <a:ext cx="3679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municipal/ </a:t>
            </a:r>
            <a:r>
              <a:rPr lang="de-DE" sz="2000" b="1" dirty="0">
                <a:solidFill>
                  <a:prstClr val="white">
                    <a:lumMod val="50000"/>
                  </a:prstClr>
                </a:solidFill>
              </a:rPr>
              <a:t>Gemeinderat</a:t>
            </a:r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4739779" y="1764774"/>
            <a:ext cx="81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Maire</a:t>
            </a:r>
            <a:endParaRPr lang="fr-FR" sz="23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324461" y="1765610"/>
            <a:ext cx="1498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Les adjoints </a:t>
            </a:r>
          </a:p>
        </p:txBody>
      </p:sp>
      <p:sp>
        <p:nvSpPr>
          <p:cNvPr id="7" name="Rechteck 6"/>
          <p:cNvSpPr/>
          <p:nvPr/>
        </p:nvSpPr>
        <p:spPr>
          <a:xfrm>
            <a:off x="2631684" y="1268760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départemental </a:t>
            </a:r>
          </a:p>
        </p:txBody>
      </p:sp>
      <p:sp>
        <p:nvSpPr>
          <p:cNvPr id="8" name="Rechteck 7"/>
          <p:cNvSpPr/>
          <p:nvPr/>
        </p:nvSpPr>
        <p:spPr>
          <a:xfrm>
            <a:off x="3073640" y="868650"/>
            <a:ext cx="193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>
                    <a:lumMod val="50000"/>
                  </a:prstClr>
                </a:solidFill>
              </a:rPr>
              <a:t>Conseil régional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1520" y="400506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Nommé par le Président de la République 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Nominiert vom Präsidenten der Republik </a:t>
            </a:r>
          </a:p>
          <a:p>
            <a:endParaRPr lang="fr-FR" sz="2400" dirty="0"/>
          </a:p>
          <a:p>
            <a:r>
              <a:rPr lang="fr-FR" sz="2400" dirty="0" smtClean="0"/>
              <a:t>le </a:t>
            </a:r>
            <a:r>
              <a:rPr lang="fr-FR" sz="2400" dirty="0"/>
              <a:t>représentant de l’État dans les départements et les </a:t>
            </a:r>
            <a:r>
              <a:rPr lang="fr-FR" sz="2400" dirty="0" smtClean="0"/>
              <a:t>régions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Repräsentant des Staates </a:t>
            </a:r>
            <a:r>
              <a:rPr lang="fr-FR" sz="2400" dirty="0" smtClean="0">
                <a:solidFill>
                  <a:srgbClr val="C00000"/>
                </a:solidFill>
              </a:rPr>
              <a:t>in den « Départements » </a:t>
            </a:r>
            <a:r>
              <a:rPr lang="de-DE" sz="2400" dirty="0" smtClean="0">
                <a:solidFill>
                  <a:srgbClr val="C00000"/>
                </a:solidFill>
              </a:rPr>
              <a:t>und</a:t>
            </a:r>
            <a:r>
              <a:rPr lang="fr-FR" sz="2400" dirty="0" smtClean="0">
                <a:solidFill>
                  <a:srgbClr val="C00000"/>
                </a:solidFill>
              </a:rPr>
              <a:t> « régions »</a:t>
            </a:r>
            <a:endParaRPr lang="fr-FR" sz="2400" dirty="0">
              <a:solidFill>
                <a:srgbClr val="C0000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3370693" y="2255483"/>
            <a:ext cx="0" cy="179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864096"/>
          </a:xfrm>
        </p:spPr>
        <p:txBody>
          <a:bodyPr/>
          <a:lstStyle/>
          <a:p>
            <a:r>
              <a:rPr lang="fr-FR" b="1" dirty="0" smtClean="0"/>
              <a:t>Synthèse/ </a:t>
            </a:r>
            <a:r>
              <a:rPr lang="de-DE" b="1" dirty="0" smtClean="0">
                <a:solidFill>
                  <a:srgbClr val="C00000"/>
                </a:solidFill>
              </a:rPr>
              <a:t>Vergleich</a:t>
            </a:r>
            <a:r>
              <a:rPr lang="de-DE" b="1" dirty="0" smtClean="0"/>
              <a:t> </a:t>
            </a:r>
            <a:endParaRPr lang="de-DE" b="1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883829"/>
              </p:ext>
            </p:extLst>
          </p:nvPr>
        </p:nvGraphicFramePr>
        <p:xfrm>
          <a:off x="323528" y="908720"/>
          <a:ext cx="8229600" cy="587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3027784"/>
                <a:gridCol w="2743200"/>
              </a:tblGrid>
              <a:tr h="3886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Allemagne/</a:t>
                      </a:r>
                      <a:r>
                        <a:rPr lang="fr-FR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b="1" baseline="0" noProof="0" dirty="0" smtClean="0">
                          <a:solidFill>
                            <a:srgbClr val="C00000"/>
                          </a:solidFill>
                        </a:rPr>
                        <a:t>Deutschland</a:t>
                      </a:r>
                      <a:r>
                        <a:rPr lang="fr-FR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France/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noProof="0" dirty="0" smtClean="0">
                          <a:solidFill>
                            <a:schemeClr val="tx1"/>
                          </a:solidFill>
                        </a:rPr>
                        <a:t>Frankreich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Conseil municipal/ </a:t>
                      </a:r>
                    </a:p>
                    <a:p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Gemeinderat </a:t>
                      </a:r>
                      <a:endParaRPr lang="de-DE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noProof="0" dirty="0" smtClean="0"/>
                        <a:t>Direktwahl </a:t>
                      </a:r>
                    </a:p>
                    <a:p>
                      <a:r>
                        <a:rPr lang="de-DE" baseline="0" noProof="0" dirty="0" smtClean="0"/>
                        <a:t>« Beauftragte »</a:t>
                      </a:r>
                    </a:p>
                    <a:p>
                      <a:r>
                        <a:rPr lang="de-DE" noProof="0" dirty="0" smtClean="0"/>
                        <a:t>Ausschüsse 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Élu par les électeurs</a:t>
                      </a:r>
                    </a:p>
                    <a:p>
                      <a:r>
                        <a:rPr lang="fr-FR" dirty="0" smtClean="0"/>
                        <a:t>Adjoints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Commission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Maire/ </a:t>
                      </a:r>
                    </a:p>
                    <a:p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Bürgermeister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Direktwahl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Élu</a:t>
                      </a:r>
                      <a:r>
                        <a:rPr lang="fr-FR" baseline="0" dirty="0" smtClean="0"/>
                        <a:t> par les conseillers municipaux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Conseil départemental/ </a:t>
                      </a:r>
                    </a:p>
                    <a:p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Kreistag </a:t>
                      </a:r>
                      <a:endParaRPr lang="de-DE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Wahl</a:t>
                      </a:r>
                      <a:r>
                        <a:rPr lang="de-DE" baseline="0" noProof="0" dirty="0" smtClean="0"/>
                        <a:t> wie Gemeinderat</a:t>
                      </a:r>
                    </a:p>
                    <a:p>
                      <a:r>
                        <a:rPr lang="de-DE" baseline="0" noProof="0" dirty="0" smtClean="0"/>
                        <a:t>Vorsitzender ist Landrat 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candidats doivent se présenter en binôme (homme/femme)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Conseil régional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Responsabilités</a:t>
                      </a:r>
                      <a:r>
                        <a:rPr lang="fr-FR" baseline="0" dirty="0" smtClean="0"/>
                        <a:t> comme conseil départemental au niveau de la région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Landratsamt </a:t>
                      </a:r>
                      <a:endParaRPr lang="de-DE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Direktwahl des Landrats </a:t>
                      </a:r>
                    </a:p>
                    <a:p>
                      <a:r>
                        <a:rPr lang="de-DE" noProof="0" dirty="0" smtClean="0"/>
                        <a:t>staatliche Aufgaben </a:t>
                      </a:r>
                    </a:p>
                    <a:p>
                      <a:r>
                        <a:rPr lang="de-DE" noProof="0" dirty="0" smtClean="0"/>
                        <a:t>Verwaltungsaufgaben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 smtClean="0">
                          <a:solidFill>
                            <a:schemeClr val="tx1"/>
                          </a:solidFill>
                        </a:rPr>
                        <a:t>Préfet </a:t>
                      </a:r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noProof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Nommé par le Président de la République </a:t>
                      </a:r>
                    </a:p>
                    <a:p>
                      <a:r>
                        <a:rPr lang="fr-FR" dirty="0" smtClean="0"/>
                        <a:t>le représentant de l’État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1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198" y="0"/>
            <a:ext cx="8229600" cy="1143000"/>
          </a:xfrm>
        </p:spPr>
        <p:txBody>
          <a:bodyPr/>
          <a:lstStyle/>
          <a:p>
            <a:r>
              <a:rPr lang="fr-FR" dirty="0" smtClean="0"/>
              <a:t>Les informations / </a:t>
            </a:r>
            <a:r>
              <a:rPr lang="fr-FR" dirty="0" smtClean="0">
                <a:solidFill>
                  <a:schemeClr val="accent2"/>
                </a:solidFill>
              </a:rPr>
              <a:t>Infos  </a:t>
            </a:r>
            <a:endParaRPr lang="fr-FR" dirty="0">
              <a:solidFill>
                <a:schemeClr val="accent2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318960"/>
              </p:ext>
            </p:extLst>
          </p:nvPr>
        </p:nvGraphicFramePr>
        <p:xfrm>
          <a:off x="361225" y="980728"/>
          <a:ext cx="8434890" cy="2667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95869"/>
                <a:gridCol w="2808312"/>
                <a:gridCol w="2730709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Argences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Hettstadt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Maire/</a:t>
                      </a:r>
                      <a:r>
                        <a:rPr lang="de-DE" noProof="0" dirty="0" smtClean="0">
                          <a:solidFill>
                            <a:schemeClr val="accent2"/>
                          </a:solidFill>
                        </a:rPr>
                        <a:t>Bürgermeister</a:t>
                      </a:r>
                      <a:r>
                        <a:rPr lang="fr-FR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Dominique </a:t>
                      </a:r>
                      <a:r>
                        <a:rPr lang="fr-FR" dirty="0" err="1" smtClean="0"/>
                        <a:t>Delivet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Andrea </a:t>
                      </a:r>
                      <a:r>
                        <a:rPr lang="fr-FR" dirty="0" err="1" smtClean="0"/>
                        <a:t>Rothenbucher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habitants / </a:t>
                      </a:r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Einwohner</a:t>
                      </a:r>
                      <a:endParaRPr lang="de-DE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baseline="0" dirty="0" smtClean="0"/>
                        <a:t>~ 4000</a:t>
                      </a:r>
                      <a:endParaRPr lang="fr-FR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~ 4000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NB</a:t>
                      </a:r>
                      <a:r>
                        <a:rPr lang="fr-FR" baseline="0" dirty="0" smtClean="0"/>
                        <a:t> employés municipaux/ </a:t>
                      </a:r>
                      <a:r>
                        <a:rPr lang="de-DE" baseline="0" noProof="0" dirty="0" smtClean="0">
                          <a:solidFill>
                            <a:srgbClr val="C00000"/>
                          </a:solidFill>
                        </a:rPr>
                        <a:t>kommunale Angestellte </a:t>
                      </a:r>
                      <a:r>
                        <a:rPr lang="fr-FR" baseline="0" dirty="0" smtClean="0">
                          <a:solidFill>
                            <a:schemeClr val="dk1"/>
                          </a:solidFill>
                        </a:rPr>
                        <a:t>(administration/</a:t>
                      </a:r>
                      <a:r>
                        <a:rPr lang="de-DE" baseline="0" noProof="0" dirty="0" smtClean="0">
                          <a:solidFill>
                            <a:schemeClr val="accent2"/>
                          </a:solidFill>
                        </a:rPr>
                        <a:t>Verwaltung</a:t>
                      </a:r>
                      <a:r>
                        <a:rPr lang="fr-FR" baseline="0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 employés/ </a:t>
                      </a:r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Angestellte</a:t>
                      </a:r>
                      <a:endParaRPr lang="de-DE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 employés/ </a:t>
                      </a:r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Angestellte</a:t>
                      </a:r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2 personnes en formation/  </a:t>
                      </a:r>
                      <a:r>
                        <a:rPr lang="de-DE" baseline="0" noProof="0" dirty="0" smtClean="0">
                          <a:solidFill>
                            <a:schemeClr val="accent2"/>
                          </a:solidFill>
                        </a:rPr>
                        <a:t>Azubis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 plus /</a:t>
                      </a:r>
                      <a:r>
                        <a:rPr lang="fr-FR" baseline="0" dirty="0" smtClean="0"/>
                        <a:t> </a:t>
                      </a:r>
                      <a:r>
                        <a:rPr lang="de-DE" baseline="0" noProof="0" dirty="0" smtClean="0">
                          <a:solidFill>
                            <a:srgbClr val="C00000"/>
                          </a:solidFill>
                        </a:rPr>
                        <a:t>zusätzlich</a:t>
                      </a:r>
                      <a:endParaRPr lang="de-DE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</a:t>
                      </a:r>
                    </a:p>
                    <a:p>
                      <a:r>
                        <a:rPr lang="fr-FR" dirty="0" smtClean="0"/>
                        <a:t>(2 policiers</a:t>
                      </a:r>
                      <a:r>
                        <a:rPr lang="fr-FR" baseline="0" dirty="0" smtClean="0"/>
                        <a:t> municipales)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5" y="4205280"/>
            <a:ext cx="2126006" cy="26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61225" y="374063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Domique</a:t>
            </a:r>
            <a:r>
              <a:rPr lang="fr-FR" b="1" dirty="0" smtClean="0"/>
              <a:t> </a:t>
            </a:r>
            <a:r>
              <a:rPr lang="fr-FR" b="1" dirty="0" err="1" smtClean="0"/>
              <a:t>Delivet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17166" y="6352633"/>
            <a:ext cx="241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Source: argences.com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62494"/>
            <a:ext cx="1836204" cy="27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491880" y="34636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r>
              <a:rPr lang="fr-FR" b="1" dirty="0" smtClean="0"/>
              <a:t>Andrea </a:t>
            </a:r>
            <a:r>
              <a:rPr lang="fr-FR" b="1" dirty="0" err="1" smtClean="0"/>
              <a:t>Rothenbucher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779912" y="6320068"/>
            <a:ext cx="172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Quelle: csu.de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067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informations/ </a:t>
            </a:r>
            <a:r>
              <a:rPr lang="de-DE" dirty="0" smtClean="0">
                <a:solidFill>
                  <a:srgbClr val="C00000"/>
                </a:solidFill>
              </a:rPr>
              <a:t>Infos</a:t>
            </a:r>
            <a:endParaRPr lang="de-DE" dirty="0">
              <a:solidFill>
                <a:srgbClr val="C00000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114551"/>
              </p:ext>
            </p:extLst>
          </p:nvPr>
        </p:nvGraphicFramePr>
        <p:xfrm>
          <a:off x="179512" y="1268760"/>
          <a:ext cx="8784975" cy="547260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08312"/>
                <a:gridCol w="2880320"/>
                <a:gridCol w="3096343"/>
              </a:tblGrid>
              <a:tr h="40312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Argences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Hettstadt</a:t>
                      </a:r>
                      <a:endParaRPr lang="fr-FR" dirty="0"/>
                    </a:p>
                  </a:txBody>
                  <a:tcPr/>
                </a:tc>
              </a:tr>
              <a:tr h="695811">
                <a:tc>
                  <a:txBody>
                    <a:bodyPr/>
                    <a:lstStyle/>
                    <a:p>
                      <a:r>
                        <a:rPr lang="fr-FR" dirty="0" smtClean="0"/>
                        <a:t>NB</a:t>
                      </a:r>
                      <a:r>
                        <a:rPr lang="fr-FR" baseline="0" dirty="0" smtClean="0"/>
                        <a:t> conseiller municipales / </a:t>
                      </a:r>
                      <a:r>
                        <a:rPr lang="de-DE" baseline="0" noProof="0" dirty="0" smtClean="0">
                          <a:solidFill>
                            <a:srgbClr val="C00000"/>
                          </a:solidFill>
                        </a:rPr>
                        <a:t>Gemeinderäte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</a:tr>
              <a:tr h="695811">
                <a:tc>
                  <a:txBody>
                    <a:bodyPr/>
                    <a:lstStyle/>
                    <a:p>
                      <a:r>
                        <a:rPr lang="fr-FR" dirty="0" smtClean="0"/>
                        <a:t>Dont des adjoints /</a:t>
                      </a:r>
                    </a:p>
                    <a:p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Darunter « </a:t>
                      </a:r>
                      <a:r>
                        <a:rPr lang="de-DE" noProof="0" dirty="0" err="1" smtClean="0">
                          <a:solidFill>
                            <a:srgbClr val="C00000"/>
                          </a:solidFill>
                        </a:rPr>
                        <a:t>adjoints</a:t>
                      </a:r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 »</a:t>
                      </a:r>
                      <a:endParaRPr lang="de-DE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 </a:t>
                      </a:r>
                      <a:endParaRPr lang="fr-FR" dirty="0"/>
                    </a:p>
                  </a:txBody>
                  <a:tcPr/>
                </a:tc>
              </a:tr>
              <a:tr h="3677858">
                <a:tc>
                  <a:txBody>
                    <a:bodyPr/>
                    <a:lstStyle/>
                    <a:p>
                      <a:r>
                        <a:rPr lang="fr-FR" dirty="0" smtClean="0"/>
                        <a:t>Les commissions / </a:t>
                      </a:r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Ausschüsse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Finances</a:t>
                      </a:r>
                    </a:p>
                    <a:p>
                      <a:r>
                        <a:rPr lang="fr-FR" dirty="0" smtClean="0"/>
                        <a:t>Administration</a:t>
                      </a:r>
                      <a:r>
                        <a:rPr lang="fr-FR" baseline="0" dirty="0" smtClean="0"/>
                        <a:t> générale et personnel</a:t>
                      </a:r>
                    </a:p>
                    <a:p>
                      <a:r>
                        <a:rPr lang="fr-FR" baseline="0" dirty="0" smtClean="0"/>
                        <a:t>Environnement et cadre de vie </a:t>
                      </a:r>
                    </a:p>
                    <a:p>
                      <a:r>
                        <a:rPr lang="fr-FR" baseline="0" dirty="0" smtClean="0"/>
                        <a:t>Travaux, sécurité, voies et réseaux</a:t>
                      </a:r>
                    </a:p>
                    <a:p>
                      <a:r>
                        <a:rPr lang="fr-FR" baseline="0" dirty="0" smtClean="0"/>
                        <a:t>Sport et culture </a:t>
                      </a:r>
                    </a:p>
                    <a:p>
                      <a:r>
                        <a:rPr lang="fr-FR" baseline="0" dirty="0" smtClean="0"/>
                        <a:t>Jeunesse et affaires scolaires</a:t>
                      </a:r>
                    </a:p>
                    <a:p>
                      <a:r>
                        <a:rPr lang="fr-FR" baseline="0" dirty="0" smtClean="0"/>
                        <a:t>Communication et information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Haupt-</a:t>
                      </a:r>
                      <a:r>
                        <a:rPr lang="de-DE" baseline="0" noProof="0" dirty="0" smtClean="0"/>
                        <a:t> und Finanzausschuss (Haushalt) </a:t>
                      </a:r>
                    </a:p>
                    <a:p>
                      <a:r>
                        <a:rPr lang="de-DE" baseline="0" noProof="0" dirty="0" smtClean="0"/>
                        <a:t>Rechnungsprüfungsausschuss </a:t>
                      </a:r>
                      <a:r>
                        <a:rPr lang="de-DE" noProof="0" dirty="0" smtClean="0"/>
                        <a:t>Bauausschuss </a:t>
                      </a:r>
                    </a:p>
                    <a:p>
                      <a:pPr algn="l"/>
                      <a:r>
                        <a:rPr lang="de-DE" baseline="0" noProof="0" dirty="0" smtClean="0"/>
                        <a:t>Ausschuss für Zweckverband Abwasser (Kläranlage)</a:t>
                      </a:r>
                    </a:p>
                    <a:p>
                      <a:pPr algn="l"/>
                      <a:r>
                        <a:rPr lang="de-DE" baseline="0" noProof="0" dirty="0" smtClean="0"/>
                        <a:t>Kindergartenausschuss </a:t>
                      </a:r>
                    </a:p>
                    <a:p>
                      <a:pPr algn="l"/>
                      <a:r>
                        <a:rPr lang="de-DE" baseline="0" noProof="0" dirty="0" smtClean="0"/>
                        <a:t>Schulverband </a:t>
                      </a:r>
                    </a:p>
                    <a:p>
                      <a:pPr algn="l"/>
                      <a:r>
                        <a:rPr lang="de-DE" baseline="0" noProof="0" dirty="0" smtClean="0"/>
                        <a:t>Gemeinschaftsversammlung </a:t>
                      </a:r>
                    </a:p>
                    <a:p>
                      <a:pPr algn="l"/>
                      <a:endParaRPr lang="de-DE" baseline="0" noProof="0" dirty="0" smtClean="0"/>
                    </a:p>
                    <a:p>
                      <a:pPr algn="l"/>
                      <a:r>
                        <a:rPr lang="de-DE" baseline="0" noProof="0" dirty="0" smtClean="0"/>
                        <a:t>Zusätzlich:  Senioren-, Jugend-, Naturschutz- und Behindertenbeauftragten </a:t>
                      </a:r>
                      <a:endParaRPr lang="de-DE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0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budget/ </a:t>
            </a:r>
            <a:r>
              <a:rPr lang="de-DE" b="1" dirty="0" smtClean="0">
                <a:solidFill>
                  <a:srgbClr val="C00000"/>
                </a:solidFill>
              </a:rPr>
              <a:t>Finanzen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Le budget se compose de deux parties</a:t>
            </a:r>
          </a:p>
          <a:p>
            <a:r>
              <a:rPr lang="fr-FR" dirty="0" smtClean="0"/>
              <a:t>Section de fonctionnement </a:t>
            </a:r>
          </a:p>
          <a:p>
            <a:r>
              <a:rPr lang="fr-FR" dirty="0" smtClean="0"/>
              <a:t>Section d’investissement </a:t>
            </a:r>
          </a:p>
          <a:p>
            <a:endParaRPr lang="fr-FR" dirty="0"/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Der Haushalt setzt sich aus zwei Bereichen zusammen: 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Verwaltungshaushalt 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Vermögenshaushalt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5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Argences</a:t>
            </a:r>
            <a:r>
              <a:rPr lang="fr-FR" b="1" dirty="0" smtClean="0"/>
              <a:t>/ </a:t>
            </a:r>
            <a:r>
              <a:rPr lang="fr-FR" b="1" dirty="0" err="1" smtClean="0">
                <a:solidFill>
                  <a:srgbClr val="C00000"/>
                </a:solidFill>
              </a:rPr>
              <a:t>Hettstadt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408983"/>
              </p:ext>
            </p:extLst>
          </p:nvPr>
        </p:nvGraphicFramePr>
        <p:xfrm>
          <a:off x="179511" y="1600200"/>
          <a:ext cx="8712969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Hettstadt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Argences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Section de fonctionnement 2019 </a:t>
                      </a:r>
                    </a:p>
                    <a:p>
                      <a:r>
                        <a:rPr lang="de-DE" b="1" noProof="0" dirty="0" smtClean="0">
                          <a:solidFill>
                            <a:srgbClr val="C00000"/>
                          </a:solidFill>
                        </a:rPr>
                        <a:t>Verwaltungshaushalt  </a:t>
                      </a:r>
                    </a:p>
                    <a:p>
                      <a:r>
                        <a:rPr lang="de-DE" b="1" noProof="0" dirty="0" smtClean="0">
                          <a:solidFill>
                            <a:srgbClr val="C00000"/>
                          </a:solidFill>
                        </a:rPr>
                        <a:t>2019 </a:t>
                      </a:r>
                      <a:endParaRPr lang="de-DE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Dépenses</a:t>
                      </a:r>
                    </a:p>
                    <a:p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Ausgaben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6 881 310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4 103 921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Recettes </a:t>
                      </a:r>
                    </a:p>
                    <a:p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Einnahmen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r>
                        <a:rPr lang="fr-FR" baseline="0" dirty="0" smtClean="0"/>
                        <a:t> 881 310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4 103 921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Section d’investissement 2019 </a:t>
                      </a:r>
                    </a:p>
                    <a:p>
                      <a:r>
                        <a:rPr lang="de-DE" b="1" noProof="0" dirty="0" smtClean="0">
                          <a:solidFill>
                            <a:srgbClr val="C00000"/>
                          </a:solidFill>
                        </a:rPr>
                        <a:t>Vermögenshaushalt</a:t>
                      </a:r>
                      <a:r>
                        <a:rPr lang="de-DE" b="1" baseline="0" noProof="0" dirty="0" smtClean="0">
                          <a:solidFill>
                            <a:srgbClr val="C00000"/>
                          </a:solidFill>
                        </a:rPr>
                        <a:t> 2019 </a:t>
                      </a:r>
                      <a:endParaRPr lang="de-DE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Dépenses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Ausgaben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9 119 446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897 125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Recettes </a:t>
                      </a:r>
                    </a:p>
                    <a:p>
                      <a:r>
                        <a:rPr lang="de-DE" noProof="0" dirty="0" smtClean="0">
                          <a:solidFill>
                            <a:srgbClr val="C00000"/>
                          </a:solidFill>
                        </a:rPr>
                        <a:t>Einnahmen</a:t>
                      </a:r>
                      <a:r>
                        <a:rPr lang="fr-FR" baseline="0" dirty="0" smtClean="0"/>
                        <a:t> 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9 119 446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897 125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5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600" dirty="0"/>
              <a:t>Le système communal en Allemagne (Bavière)</a:t>
            </a:r>
            <a:br>
              <a:rPr lang="fr-FR" sz="3600" dirty="0"/>
            </a:br>
            <a:r>
              <a:rPr lang="de-DE" sz="3600" dirty="0">
                <a:solidFill>
                  <a:srgbClr val="C00000"/>
                </a:solidFill>
              </a:rPr>
              <a:t>Das kommunale System in DE (Bayern)</a:t>
            </a:r>
            <a:endParaRPr lang="fr-F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8313"/>
            <a:ext cx="510389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5220072" y="32129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Le symbole de la Bavière / </a:t>
            </a:r>
            <a:endParaRPr lang="fr-FR" sz="2400" dirty="0" smtClean="0">
              <a:solidFill>
                <a:prstClr val="black"/>
              </a:solidFill>
            </a:endParaRPr>
          </a:p>
          <a:p>
            <a:pPr lvl="0"/>
            <a:r>
              <a:rPr lang="de-DE" sz="2400" dirty="0" smtClean="0">
                <a:solidFill>
                  <a:srgbClr val="C00000"/>
                </a:solidFill>
              </a:rPr>
              <a:t>Das </a:t>
            </a:r>
            <a:r>
              <a:rPr lang="de-DE" sz="2400" dirty="0">
                <a:solidFill>
                  <a:srgbClr val="C00000"/>
                </a:solidFill>
              </a:rPr>
              <a:t>Staatswappen von Bayern</a:t>
            </a:r>
          </a:p>
        </p:txBody>
      </p:sp>
      <p:sp>
        <p:nvSpPr>
          <p:cNvPr id="5" name="Rechteck 4"/>
          <p:cNvSpPr/>
          <p:nvPr/>
        </p:nvSpPr>
        <p:spPr>
          <a:xfrm>
            <a:off x="251520" y="5085184"/>
            <a:ext cx="271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Bildquelle</a:t>
            </a:r>
            <a:r>
              <a:rPr lang="fr-FR" dirty="0">
                <a:solidFill>
                  <a:srgbClr val="0070C0"/>
                </a:solidFill>
              </a:rPr>
              <a:t>: www.bayern.de</a:t>
            </a:r>
          </a:p>
        </p:txBody>
      </p:sp>
    </p:spTree>
    <p:extLst>
      <p:ext uri="{BB962C8B-B14F-4D97-AF65-F5344CB8AC3E}">
        <p14:creationId xmlns:p14="http://schemas.microsoft.com/office/powerpoint/2010/main" val="8604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310423" y="498050"/>
            <a:ext cx="8294849" cy="2681867"/>
            <a:chOff x="340233" y="1827253"/>
            <a:chExt cx="8294849" cy="2681867"/>
          </a:xfrm>
        </p:grpSpPr>
        <p:sp>
          <p:nvSpPr>
            <p:cNvPr id="5" name="Rechteck 4"/>
            <p:cNvSpPr/>
            <p:nvPr/>
          </p:nvSpPr>
          <p:spPr>
            <a:xfrm>
              <a:off x="340233" y="1844824"/>
              <a:ext cx="1954266" cy="9601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hteck 5"/>
            <p:cNvSpPr/>
            <p:nvPr/>
          </p:nvSpPr>
          <p:spPr>
            <a:xfrm>
              <a:off x="2452789" y="1840888"/>
              <a:ext cx="1954266" cy="9601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hteck 6"/>
            <p:cNvSpPr/>
            <p:nvPr/>
          </p:nvSpPr>
          <p:spPr>
            <a:xfrm>
              <a:off x="4526988" y="1840888"/>
              <a:ext cx="1954266" cy="9601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27253"/>
              <a:ext cx="1974850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340233" y="3212976"/>
              <a:ext cx="8294849" cy="12961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hteck 9"/>
          <p:cNvSpPr/>
          <p:nvPr/>
        </p:nvSpPr>
        <p:spPr>
          <a:xfrm>
            <a:off x="319176" y="475665"/>
            <a:ext cx="1732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chemeClr val="bg1">
                    <a:lumMod val="65000"/>
                  </a:schemeClr>
                </a:solidFill>
              </a:rPr>
              <a:t>Maire </a:t>
            </a:r>
          </a:p>
          <a:p>
            <a:pPr lvl="0"/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Bürgermeister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24787" y="456178"/>
            <a:ext cx="17277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chemeClr val="bg1">
                    <a:lumMod val="65000"/>
                  </a:schemeClr>
                </a:solidFill>
              </a:rPr>
              <a:t>Conseil municipal</a:t>
            </a:r>
          </a:p>
          <a:p>
            <a:pPr lvl="0"/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Gemeinderat</a:t>
            </a:r>
            <a:r>
              <a:rPr lang="de-DE" sz="2000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31709" y="668748"/>
            <a:ext cx="1062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Kreisrat </a:t>
            </a:r>
          </a:p>
        </p:txBody>
      </p:sp>
      <p:sp>
        <p:nvSpPr>
          <p:cNvPr id="13" name="Rechteck 12"/>
          <p:cNvSpPr/>
          <p:nvPr/>
        </p:nvSpPr>
        <p:spPr>
          <a:xfrm>
            <a:off x="7124104" y="703222"/>
            <a:ext cx="96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Landrat </a:t>
            </a:r>
          </a:p>
        </p:txBody>
      </p:sp>
      <p:sp>
        <p:nvSpPr>
          <p:cNvPr id="14" name="Nach unten gekrümmter Pfeil 13"/>
          <p:cNvSpPr/>
          <p:nvPr/>
        </p:nvSpPr>
        <p:spPr>
          <a:xfrm flipH="1">
            <a:off x="6148142" y="150226"/>
            <a:ext cx="964559" cy="3395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26" y="129409"/>
            <a:ext cx="9747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Gerade Verbindung mit Pfeil 15"/>
          <p:cNvCxnSpPr/>
          <p:nvPr/>
        </p:nvCxnSpPr>
        <p:spPr>
          <a:xfrm flipV="1">
            <a:off x="1287556" y="1517650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5364088" y="1485475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3275856" y="1517650"/>
            <a:ext cx="0" cy="366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3566319" y="2347179"/>
            <a:ext cx="1621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800" b="1" dirty="0">
                <a:solidFill>
                  <a:srgbClr val="C00000"/>
                </a:solidFill>
              </a:rPr>
              <a:t>Électeurs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19176" y="3573016"/>
            <a:ext cx="8573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On a le droit de voter à partir de 18 ans / </a:t>
            </a:r>
            <a:r>
              <a:rPr lang="de-DE" sz="2400" dirty="0" smtClean="0">
                <a:solidFill>
                  <a:srgbClr val="C00000"/>
                </a:solidFill>
              </a:rPr>
              <a:t>Wahlberechtigt ab 18 Jahren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Il faut avoir la nationalité d‘un pays de l‘UE/ </a:t>
            </a:r>
            <a:r>
              <a:rPr lang="de-DE" sz="2400" dirty="0" smtClean="0">
                <a:solidFill>
                  <a:srgbClr val="C00000"/>
                </a:solidFill>
              </a:rPr>
              <a:t>man benötigt die Staatsangehörigkeit eines EU-Landes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Il y a des élections tous les six ans / </a:t>
            </a:r>
            <a:r>
              <a:rPr lang="de-DE" sz="2400" dirty="0" smtClean="0">
                <a:solidFill>
                  <a:srgbClr val="C00000"/>
                </a:solidFill>
              </a:rPr>
              <a:t>alle sechs Jahre finden Wahlen statt</a:t>
            </a:r>
            <a:endParaRPr lang="de-DE" sz="2400" dirty="0">
              <a:solidFill>
                <a:srgbClr val="C00000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7524328" y="1471841"/>
            <a:ext cx="0" cy="379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1254</Words>
  <Application>Microsoft Office PowerPoint</Application>
  <PresentationFormat>Bildschirmpräsentation (4:3)</PresentationFormat>
  <Paragraphs>391</Paragraphs>
  <Slides>31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</vt:lpstr>
      <vt:lpstr>Projet citoyen Bürgerprojekt </vt:lpstr>
      <vt:lpstr>Argences </vt:lpstr>
      <vt:lpstr>Hettstadt</vt:lpstr>
      <vt:lpstr>Les informations / Infos  </vt:lpstr>
      <vt:lpstr>Les informations/ Infos</vt:lpstr>
      <vt:lpstr>Le budget/ Finanzen </vt:lpstr>
      <vt:lpstr>Argences/ Hettstadt </vt:lpstr>
      <vt:lpstr>Le système communal en Allemagne (Bavière) Das kommunale System in DE (Bayern)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 système en France (Normandie) Das System in Frankreich (Normandie)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Synthèse/ Vergleich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citoyen  Bürgerprojekt</dc:title>
  <dc:creator>DELL</dc:creator>
  <cp:lastModifiedBy>DELL</cp:lastModifiedBy>
  <cp:revision>112</cp:revision>
  <dcterms:created xsi:type="dcterms:W3CDTF">2020-06-29T07:32:57Z</dcterms:created>
  <dcterms:modified xsi:type="dcterms:W3CDTF">2020-07-02T13:09:14Z</dcterms:modified>
</cp:coreProperties>
</file>