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3" r:id="rId3"/>
    <p:sldId id="290" r:id="rId4"/>
    <p:sldId id="257" r:id="rId5"/>
    <p:sldId id="258" r:id="rId6"/>
    <p:sldId id="284" r:id="rId7"/>
    <p:sldId id="261" r:id="rId8"/>
    <p:sldId id="285" r:id="rId9"/>
    <p:sldId id="266" r:id="rId10"/>
    <p:sldId id="296" r:id="rId11"/>
    <p:sldId id="286" r:id="rId12"/>
    <p:sldId id="274" r:id="rId13"/>
    <p:sldId id="264" r:id="rId14"/>
    <p:sldId id="263" r:id="rId15"/>
    <p:sldId id="260" r:id="rId16"/>
    <p:sldId id="279" r:id="rId17"/>
    <p:sldId id="281" r:id="rId18"/>
    <p:sldId id="295"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p:scale>
          <a:sx n="66" d="100"/>
          <a:sy n="66" d="100"/>
        </p:scale>
        <p:origin x="198"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7" name="Rechtec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9838005-D7FD-4892-9882-71A3CEB1C645}" type="datetimeFigureOut">
              <a:rPr lang="fr-FR" smtClean="0"/>
              <a:t>30/07/2021</a:t>
            </a:fld>
            <a:endParaRPr lang="fr-FR"/>
          </a:p>
        </p:txBody>
      </p:sp>
      <p:sp>
        <p:nvSpPr>
          <p:cNvPr id="17" name="Fußzeilenplatzhalt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Foliennummernplatzhalt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240EFE1-AED2-4C2A-B8FF-FB079A487B8A}" type="slidenum">
              <a:rPr lang="fr-FR" smtClean="0"/>
              <a:t>‹Nr.›</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69838005-D7FD-4892-9882-71A3CEB1C645}" type="datetimeFigureOut">
              <a:rPr lang="fr-FR" smtClean="0"/>
              <a:t>30/07/2021</a:t>
            </a:fld>
            <a:endParaRPr lang="fr-FR"/>
          </a:p>
        </p:txBody>
      </p:sp>
      <p:sp>
        <p:nvSpPr>
          <p:cNvPr id="5" name="Fußzeilenplatzhalter 4"/>
          <p:cNvSpPr>
            <a:spLocks noGrp="1"/>
          </p:cNvSpPr>
          <p:nvPr>
            <p:ph type="ftr" sz="quarter" idx="11"/>
          </p:nvPr>
        </p:nvSpPr>
        <p:spPr/>
        <p:txBody>
          <a:bodyPr/>
          <a:lstStyle/>
          <a:p>
            <a:endParaRPr lang="fr-FR"/>
          </a:p>
        </p:txBody>
      </p:sp>
      <p:sp>
        <p:nvSpPr>
          <p:cNvPr id="6" name="Foliennummernplatzhalter 5"/>
          <p:cNvSpPr>
            <a:spLocks noGrp="1"/>
          </p:cNvSpPr>
          <p:nvPr>
            <p:ph type="sldNum" sz="quarter" idx="12"/>
          </p:nvPr>
        </p:nvSpPr>
        <p:spPr/>
        <p:txBody>
          <a:bodyPr/>
          <a:lstStyle/>
          <a:p>
            <a:fld id="{5240EFE1-AED2-4C2A-B8FF-FB079A487B8A}" type="slidenum">
              <a:rPr lang="fr-FR" smtClean="0"/>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1"/>
      </p:bgRef>
    </p:bg>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609600"/>
            <a:ext cx="2057400" cy="55165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609600"/>
            <a:ext cx="5562600" cy="5516564"/>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a:xfrm>
            <a:off x="6553200" y="6248402"/>
            <a:ext cx="2209800" cy="365125"/>
          </a:xfrm>
        </p:spPr>
        <p:txBody>
          <a:bodyPr/>
          <a:lstStyle/>
          <a:p>
            <a:fld id="{69838005-D7FD-4892-9882-71A3CEB1C645}" type="datetimeFigureOut">
              <a:rPr lang="fr-FR" smtClean="0"/>
              <a:t>30/07/2021</a:t>
            </a:fld>
            <a:endParaRPr lang="fr-FR"/>
          </a:p>
        </p:txBody>
      </p:sp>
      <p:sp>
        <p:nvSpPr>
          <p:cNvPr id="5" name="Fußzeilenplatzhalter 4"/>
          <p:cNvSpPr>
            <a:spLocks noGrp="1"/>
          </p:cNvSpPr>
          <p:nvPr>
            <p:ph type="ftr" sz="quarter" idx="11"/>
          </p:nvPr>
        </p:nvSpPr>
        <p:spPr>
          <a:xfrm>
            <a:off x="457201" y="6248207"/>
            <a:ext cx="5573483" cy="365125"/>
          </a:xfrm>
        </p:spPr>
        <p:txBody>
          <a:bodyPr/>
          <a:lstStyle/>
          <a:p>
            <a:endParaRPr lang="fr-FR"/>
          </a:p>
        </p:txBody>
      </p:sp>
      <p:sp>
        <p:nvSpPr>
          <p:cNvPr id="7" name="Rechtec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htec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ec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liennummernplatzhalter 5"/>
          <p:cNvSpPr>
            <a:spLocks noGrp="1"/>
          </p:cNvSpPr>
          <p:nvPr>
            <p:ph type="sldNum" sz="quarter" idx="12"/>
          </p:nvPr>
        </p:nvSpPr>
        <p:spPr>
          <a:xfrm rot="5400000">
            <a:off x="5989638" y="144462"/>
            <a:ext cx="533400" cy="244476"/>
          </a:xfrm>
        </p:spPr>
        <p:txBody>
          <a:bodyPr/>
          <a:lstStyle/>
          <a:p>
            <a:fld id="{5240EFE1-AED2-4C2A-B8FF-FB079A487B8A}" type="slidenum">
              <a:rPr lang="fr-FR" smtClean="0"/>
              <a:t>‹Nr.›</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69838005-D7FD-4892-9882-71A3CEB1C645}" type="datetimeFigureOut">
              <a:rPr lang="fr-FR" smtClean="0"/>
              <a:t>30/07/2021</a:t>
            </a:fld>
            <a:endParaRPr lang="fr-FR"/>
          </a:p>
        </p:txBody>
      </p:sp>
      <p:sp>
        <p:nvSpPr>
          <p:cNvPr id="5" name="Fußzeilenplatzhalter 4"/>
          <p:cNvSpPr>
            <a:spLocks noGrp="1"/>
          </p:cNvSpPr>
          <p:nvPr>
            <p:ph type="ftr" sz="quarter" idx="11"/>
          </p:nvPr>
        </p:nvSpPr>
        <p:spPr/>
        <p:txBody>
          <a:bodyPr/>
          <a:lstStyle/>
          <a:p>
            <a:endParaRPr lang="fr-FR"/>
          </a:p>
        </p:txBody>
      </p:sp>
      <p:sp>
        <p:nvSpPr>
          <p:cNvPr id="6" name="Foliennummernplatzhalter 5"/>
          <p:cNvSpPr>
            <a:spLocks noGrp="1"/>
          </p:cNvSpPr>
          <p:nvPr>
            <p:ph type="sldNum" sz="quarter" idx="12"/>
          </p:nvPr>
        </p:nvSpPr>
        <p:spPr/>
        <p:txBody>
          <a:bodyPr/>
          <a:lstStyle>
            <a:lvl1pPr>
              <a:defRPr>
                <a:solidFill>
                  <a:srgbClr val="FFFFFF"/>
                </a:solidFill>
              </a:defRPr>
            </a:lvl1pPr>
          </a:lstStyle>
          <a:p>
            <a:fld id="{5240EFE1-AED2-4C2A-B8FF-FB079A487B8A}" type="slidenum">
              <a:rPr lang="fr-FR" smtClean="0"/>
              <a:t>‹Nr.›</a:t>
            </a:fld>
            <a:endParaRPr lang="fr-FR"/>
          </a:p>
        </p:txBody>
      </p:sp>
      <p:sp>
        <p:nvSpPr>
          <p:cNvPr id="8" name="Inhaltsplatzhalter 7"/>
          <p:cNvSpPr>
            <a:spLocks noGrp="1"/>
          </p:cNvSpPr>
          <p:nvPr>
            <p:ph sz="quarter" idx="1"/>
          </p:nvPr>
        </p:nvSpPr>
        <p:spPr>
          <a:xfrm>
            <a:off x="612648" y="1600200"/>
            <a:ext cx="8153400" cy="44958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3">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7" name="Rechtec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de-DE" smtClean="0"/>
              <a:t>Titelmasterformat durch Klicken bearbeiten</a:t>
            </a:r>
            <a:endParaRPr kumimoji="0" lang="en-US"/>
          </a:p>
        </p:txBody>
      </p:sp>
      <p:sp>
        <p:nvSpPr>
          <p:cNvPr id="12" name="Datumsplatzhalter 11"/>
          <p:cNvSpPr>
            <a:spLocks noGrp="1"/>
          </p:cNvSpPr>
          <p:nvPr>
            <p:ph type="dt" sz="half" idx="10"/>
          </p:nvPr>
        </p:nvSpPr>
        <p:spPr/>
        <p:txBody>
          <a:bodyPr/>
          <a:lstStyle/>
          <a:p>
            <a:fld id="{69838005-D7FD-4892-9882-71A3CEB1C645}" type="datetimeFigureOut">
              <a:rPr lang="fr-FR" smtClean="0"/>
              <a:t>30/07/2021</a:t>
            </a:fld>
            <a:endParaRPr lang="fr-FR"/>
          </a:p>
        </p:txBody>
      </p:sp>
      <p:sp>
        <p:nvSpPr>
          <p:cNvPr id="13" name="Foliennummernplatzhalt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240EFE1-AED2-4C2A-B8FF-FB079A487B8A}" type="slidenum">
              <a:rPr lang="fr-FR" smtClean="0"/>
              <a:t>‹Nr.›</a:t>
            </a:fld>
            <a:endParaRPr lang="fr-FR"/>
          </a:p>
        </p:txBody>
      </p:sp>
      <p:sp>
        <p:nvSpPr>
          <p:cNvPr id="14" name="Fußzeilenplatzhalter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9" name="Inhaltsplatzhalter 8"/>
          <p:cNvSpPr>
            <a:spLocks noGrp="1"/>
          </p:cNvSpPr>
          <p:nvPr>
            <p:ph sz="quarter" idx="1"/>
          </p:nvPr>
        </p:nvSpPr>
        <p:spPr>
          <a:xfrm>
            <a:off x="609600" y="1589567"/>
            <a:ext cx="388620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844901" y="1589567"/>
            <a:ext cx="388620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8" name="Datumsplatzhalter 7"/>
          <p:cNvSpPr>
            <a:spLocks noGrp="1"/>
          </p:cNvSpPr>
          <p:nvPr>
            <p:ph type="dt" sz="half" idx="15"/>
          </p:nvPr>
        </p:nvSpPr>
        <p:spPr/>
        <p:txBody>
          <a:bodyPr rtlCol="0"/>
          <a:lstStyle/>
          <a:p>
            <a:fld id="{69838005-D7FD-4892-9882-71A3CEB1C645}" type="datetimeFigureOut">
              <a:rPr lang="fr-FR" smtClean="0"/>
              <a:t>30/07/2021</a:t>
            </a:fld>
            <a:endParaRPr lang="fr-FR"/>
          </a:p>
        </p:txBody>
      </p:sp>
      <p:sp>
        <p:nvSpPr>
          <p:cNvPr id="10" name="Foliennummernplatzhalter 9"/>
          <p:cNvSpPr>
            <a:spLocks noGrp="1"/>
          </p:cNvSpPr>
          <p:nvPr>
            <p:ph type="sldNum" sz="quarter" idx="16"/>
          </p:nvPr>
        </p:nvSpPr>
        <p:spPr/>
        <p:txBody>
          <a:bodyPr rtlCol="0"/>
          <a:lstStyle/>
          <a:p>
            <a:fld id="{5240EFE1-AED2-4C2A-B8FF-FB079A487B8A}" type="slidenum">
              <a:rPr lang="fr-FR" smtClean="0"/>
              <a:t>‹Nr.›</a:t>
            </a:fld>
            <a:endParaRPr lang="fr-FR"/>
          </a:p>
        </p:txBody>
      </p:sp>
      <p:sp>
        <p:nvSpPr>
          <p:cNvPr id="12" name="Fußzeilenplatzhalter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de-DE" smtClean="0"/>
              <a:t>Titelmasterformat durch Klicken bearbeiten</a:t>
            </a:r>
            <a:endParaRPr kumimoji="0" lang="en-US"/>
          </a:p>
        </p:txBody>
      </p:sp>
      <p:sp>
        <p:nvSpPr>
          <p:cNvPr id="11" name="Inhaltsplatzhalter 10"/>
          <p:cNvSpPr>
            <a:spLocks noGrp="1"/>
          </p:cNvSpPr>
          <p:nvPr>
            <p:ph sz="quarter" idx="2"/>
          </p:nvPr>
        </p:nvSpPr>
        <p:spPr>
          <a:xfrm>
            <a:off x="609600" y="2438400"/>
            <a:ext cx="3886200" cy="35814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800600" y="2438400"/>
            <a:ext cx="3886200" cy="35814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Datumsplatzhalter 9"/>
          <p:cNvSpPr>
            <a:spLocks noGrp="1"/>
          </p:cNvSpPr>
          <p:nvPr>
            <p:ph type="dt" sz="half" idx="15"/>
          </p:nvPr>
        </p:nvSpPr>
        <p:spPr/>
        <p:txBody>
          <a:bodyPr rtlCol="0"/>
          <a:lstStyle/>
          <a:p>
            <a:fld id="{69838005-D7FD-4892-9882-71A3CEB1C645}" type="datetimeFigureOut">
              <a:rPr lang="fr-FR" smtClean="0"/>
              <a:t>30/07/2021</a:t>
            </a:fld>
            <a:endParaRPr lang="fr-FR"/>
          </a:p>
        </p:txBody>
      </p:sp>
      <p:sp>
        <p:nvSpPr>
          <p:cNvPr id="12" name="Foliennummernplatzhalter 11"/>
          <p:cNvSpPr>
            <a:spLocks noGrp="1"/>
          </p:cNvSpPr>
          <p:nvPr>
            <p:ph type="sldNum" sz="quarter" idx="16"/>
          </p:nvPr>
        </p:nvSpPr>
        <p:spPr/>
        <p:txBody>
          <a:bodyPr rtlCol="0"/>
          <a:lstStyle/>
          <a:p>
            <a:fld id="{5240EFE1-AED2-4C2A-B8FF-FB079A487B8A}" type="slidenum">
              <a:rPr lang="fr-FR" smtClean="0"/>
              <a:t>‹Nr.›</a:t>
            </a:fld>
            <a:endParaRPr lang="fr-FR"/>
          </a:p>
        </p:txBody>
      </p:sp>
      <p:sp>
        <p:nvSpPr>
          <p:cNvPr id="14" name="Fußzeilenplatzhalter 13"/>
          <p:cNvSpPr>
            <a:spLocks noGrp="1"/>
          </p:cNvSpPr>
          <p:nvPr>
            <p:ph type="ftr" sz="quarter" idx="17"/>
          </p:nvPr>
        </p:nvSpPr>
        <p:spPr/>
        <p:txBody>
          <a:bodyPr rtlCol="0"/>
          <a:lstStyle/>
          <a:p>
            <a:endParaRPr lang="fr-FR"/>
          </a:p>
        </p:txBody>
      </p:sp>
      <p:sp>
        <p:nvSpPr>
          <p:cNvPr id="16" name="Textplatzhalt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de-DE" smtClean="0"/>
              <a:t>Textmasterformat bearbeiten</a:t>
            </a:r>
          </a:p>
        </p:txBody>
      </p:sp>
      <p:sp>
        <p:nvSpPr>
          <p:cNvPr id="15" name="Textplatzhalt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de-DE" smtClean="0"/>
              <a:t>Textmasterformat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69838005-D7FD-4892-9882-71A3CEB1C645}" type="datetimeFigureOut">
              <a:rPr lang="fr-FR" smtClean="0"/>
              <a:t>30/07/2021</a:t>
            </a:fld>
            <a:endParaRPr lang="fr-FR"/>
          </a:p>
        </p:txBody>
      </p:sp>
      <p:sp>
        <p:nvSpPr>
          <p:cNvPr id="4" name="Fußzeilenplatzhalter 3"/>
          <p:cNvSpPr>
            <a:spLocks noGrp="1"/>
          </p:cNvSpPr>
          <p:nvPr>
            <p:ph type="ftr" sz="quarter" idx="11"/>
          </p:nvPr>
        </p:nvSpPr>
        <p:spPr/>
        <p:txBody>
          <a:bodyPr/>
          <a:lstStyle/>
          <a:p>
            <a:endParaRPr lang="fr-FR"/>
          </a:p>
        </p:txBody>
      </p:sp>
      <p:sp>
        <p:nvSpPr>
          <p:cNvPr id="5" name="Foliennummernplatzhalter 4"/>
          <p:cNvSpPr>
            <a:spLocks noGrp="1"/>
          </p:cNvSpPr>
          <p:nvPr>
            <p:ph type="sldNum" sz="quarter" idx="12"/>
          </p:nvPr>
        </p:nvSpPr>
        <p:spPr/>
        <p:txBody>
          <a:bodyPr/>
          <a:lstStyle>
            <a:lvl1pPr>
              <a:defRPr>
                <a:solidFill>
                  <a:srgbClr val="FFFFFF"/>
                </a:solidFill>
              </a:defRPr>
            </a:lvl1pPr>
          </a:lstStyle>
          <a:p>
            <a:fld id="{5240EFE1-AED2-4C2A-B8FF-FB079A487B8A}" type="slidenum">
              <a:rPr lang="fr-FR" smtClean="0"/>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9838005-D7FD-4892-9882-71A3CEB1C645}" type="datetimeFigureOut">
              <a:rPr lang="fr-FR" smtClean="0"/>
              <a:t>30/07/2021</a:t>
            </a:fld>
            <a:endParaRPr lang="fr-FR"/>
          </a:p>
        </p:txBody>
      </p:sp>
      <p:sp>
        <p:nvSpPr>
          <p:cNvPr id="3" name="Fußzeilenplatzhalter 2"/>
          <p:cNvSpPr>
            <a:spLocks noGrp="1"/>
          </p:cNvSpPr>
          <p:nvPr>
            <p:ph type="ftr" sz="quarter" idx="11"/>
          </p:nvPr>
        </p:nvSpPr>
        <p:spPr/>
        <p:txBody>
          <a:bodyPr/>
          <a:lstStyle/>
          <a:p>
            <a:endParaRPr lang="fr-FR"/>
          </a:p>
        </p:txBody>
      </p:sp>
      <p:sp>
        <p:nvSpPr>
          <p:cNvPr id="4" name="Foliennummernplatzhalter 3"/>
          <p:cNvSpPr>
            <a:spLocks noGrp="1"/>
          </p:cNvSpPr>
          <p:nvPr>
            <p:ph type="sldNum" sz="quarter" idx="12"/>
          </p:nvPr>
        </p:nvSpPr>
        <p:spPr>
          <a:xfrm>
            <a:off x="0" y="6248400"/>
            <a:ext cx="533400" cy="381000"/>
          </a:xfrm>
        </p:spPr>
        <p:txBody>
          <a:bodyPr/>
          <a:lstStyle>
            <a:lvl1pPr>
              <a:defRPr>
                <a:solidFill>
                  <a:schemeClr val="tx2"/>
                </a:solidFill>
              </a:defRPr>
            </a:lvl1pPr>
          </a:lstStyle>
          <a:p>
            <a:fld id="{5240EFE1-AED2-4C2A-B8FF-FB079A487B8A}" type="slidenum">
              <a:rPr lang="fr-FR" smtClean="0"/>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69838005-D7FD-4892-9882-71A3CEB1C645}" type="datetimeFigureOut">
              <a:rPr lang="fr-FR" smtClean="0"/>
              <a:t>30/07/2021</a:t>
            </a:fld>
            <a:endParaRPr lang="fr-FR"/>
          </a:p>
        </p:txBody>
      </p:sp>
      <p:sp>
        <p:nvSpPr>
          <p:cNvPr id="6" name="Fußzeilenplatzhalter 5"/>
          <p:cNvSpPr>
            <a:spLocks noGrp="1"/>
          </p:cNvSpPr>
          <p:nvPr>
            <p:ph type="ftr" sz="quarter" idx="11"/>
          </p:nvPr>
        </p:nvSpPr>
        <p:spPr/>
        <p:txBody>
          <a:bodyPr/>
          <a:lstStyle/>
          <a:p>
            <a:endParaRPr lang="fr-FR"/>
          </a:p>
        </p:txBody>
      </p:sp>
      <p:sp>
        <p:nvSpPr>
          <p:cNvPr id="7" name="Foliennummernplatzhalter 6"/>
          <p:cNvSpPr>
            <a:spLocks noGrp="1"/>
          </p:cNvSpPr>
          <p:nvPr>
            <p:ph type="sldNum" sz="quarter" idx="12"/>
          </p:nvPr>
        </p:nvSpPr>
        <p:spPr/>
        <p:txBody>
          <a:bodyPr/>
          <a:lstStyle>
            <a:lvl1pPr>
              <a:defRPr>
                <a:solidFill>
                  <a:srgbClr val="FFFFFF"/>
                </a:solidFill>
              </a:defRPr>
            </a:lvl1pPr>
          </a:lstStyle>
          <a:p>
            <a:fld id="{5240EFE1-AED2-4C2A-B8FF-FB079A487B8A}" type="slidenum">
              <a:rPr lang="fr-FR" smtClean="0"/>
              <a:t>‹Nr.›</a:t>
            </a:fld>
            <a:endParaRPr lang="fr-FR"/>
          </a:p>
        </p:txBody>
      </p:sp>
      <p:sp>
        <p:nvSpPr>
          <p:cNvPr id="3" name="Textplatzhalt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9" name="Inhaltsplatzhalter 8"/>
          <p:cNvSpPr>
            <a:spLocks noGrp="1"/>
          </p:cNvSpPr>
          <p:nvPr>
            <p:ph sz="quarter" idx="1"/>
          </p:nvPr>
        </p:nvSpPr>
        <p:spPr>
          <a:xfrm>
            <a:off x="2362200" y="1752600"/>
            <a:ext cx="6400800" cy="44196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3">
        <a:schemeClr val="bg2"/>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de-DE" smtClean="0"/>
              <a:t>Textmasterformat bearbeiten</a:t>
            </a:r>
          </a:p>
        </p:txBody>
      </p:sp>
      <p:sp>
        <p:nvSpPr>
          <p:cNvPr id="8" name="Rechtec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de-DE" smtClean="0"/>
              <a:t>Titelmasterformat durch Klicken bearbeiten</a:t>
            </a:r>
            <a:endParaRPr kumimoji="0" lang="en-US"/>
          </a:p>
        </p:txBody>
      </p:sp>
      <p:sp>
        <p:nvSpPr>
          <p:cNvPr id="11" name="Rechtec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umsplatzhalter 11"/>
          <p:cNvSpPr>
            <a:spLocks noGrp="1"/>
          </p:cNvSpPr>
          <p:nvPr>
            <p:ph type="dt" sz="half" idx="10"/>
          </p:nvPr>
        </p:nvSpPr>
        <p:spPr>
          <a:xfrm>
            <a:off x="6248400" y="6248400"/>
            <a:ext cx="2667000" cy="365125"/>
          </a:xfrm>
        </p:spPr>
        <p:txBody>
          <a:bodyPr rtlCol="0"/>
          <a:lstStyle/>
          <a:p>
            <a:fld id="{69838005-D7FD-4892-9882-71A3CEB1C645}" type="datetimeFigureOut">
              <a:rPr lang="fr-FR" smtClean="0"/>
              <a:t>30/07/2021</a:t>
            </a:fld>
            <a:endParaRPr lang="fr-FR"/>
          </a:p>
        </p:txBody>
      </p:sp>
      <p:sp>
        <p:nvSpPr>
          <p:cNvPr id="13" name="Foliennummernplatzhalter 12"/>
          <p:cNvSpPr>
            <a:spLocks noGrp="1"/>
          </p:cNvSpPr>
          <p:nvPr>
            <p:ph type="sldNum" sz="quarter" idx="11"/>
          </p:nvPr>
        </p:nvSpPr>
        <p:spPr>
          <a:xfrm>
            <a:off x="0" y="4667249"/>
            <a:ext cx="1447800" cy="663578"/>
          </a:xfrm>
        </p:spPr>
        <p:txBody>
          <a:bodyPr rtlCol="0"/>
          <a:lstStyle>
            <a:lvl1pPr>
              <a:defRPr sz="2800"/>
            </a:lvl1pPr>
          </a:lstStyle>
          <a:p>
            <a:fld id="{5240EFE1-AED2-4C2A-B8FF-FB079A487B8A}" type="slidenum">
              <a:rPr lang="fr-FR" smtClean="0"/>
              <a:t>‹Nr.›</a:t>
            </a:fld>
            <a:endParaRPr lang="fr-FR"/>
          </a:p>
        </p:txBody>
      </p:sp>
      <p:sp>
        <p:nvSpPr>
          <p:cNvPr id="14" name="Fußzeilenplatzhalter 13"/>
          <p:cNvSpPr>
            <a:spLocks noGrp="1"/>
          </p:cNvSpPr>
          <p:nvPr>
            <p:ph type="ftr" sz="quarter" idx="12"/>
          </p:nvPr>
        </p:nvSpPr>
        <p:spPr>
          <a:xfrm>
            <a:off x="1600200" y="6248206"/>
            <a:ext cx="4572000" cy="365125"/>
          </a:xfrm>
        </p:spPr>
        <p:txBody>
          <a:bodyPr rtlCol="0"/>
          <a:lstStyle/>
          <a:p>
            <a:endParaRPr lang="fr-FR"/>
          </a:p>
        </p:txBody>
      </p:sp>
      <p:sp>
        <p:nvSpPr>
          <p:cNvPr id="3" name="Bildplatzhalt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de-DE" smtClean="0"/>
              <a:t>Bild durch Klicken auf Symbol hinzufügen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609600" y="228600"/>
            <a:ext cx="8153400" cy="990600"/>
          </a:xfrm>
          <a:prstGeom prst="rect">
            <a:avLst/>
          </a:prstGeom>
        </p:spPr>
        <p:txBody>
          <a:bodyPr vert="horz" anchor="ctr">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9838005-D7FD-4892-9882-71A3CEB1C645}" type="datetimeFigureOut">
              <a:rPr lang="fr-FR" smtClean="0"/>
              <a:t>30/07/2021</a:t>
            </a:fld>
            <a:endParaRPr lang="fr-FR"/>
          </a:p>
        </p:txBody>
      </p:sp>
      <p:sp>
        <p:nvSpPr>
          <p:cNvPr id="3" name="Fußzeilenplatzhalt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htec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240EFE1-AED2-4C2A-B8FF-FB079A487B8A}" type="slidenum">
              <a:rPr lang="fr-FR" smtClean="0"/>
              <a:t>‹Nr.›</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gesetze-bayern.de/Content/Document/BayBO-57"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82501"/>
            <a:ext cx="7772400" cy="1470025"/>
          </a:xfrm>
        </p:spPr>
        <p:txBody>
          <a:bodyPr/>
          <a:lstStyle/>
          <a:p>
            <a:r>
              <a:rPr lang="de-DE" dirty="0" smtClean="0"/>
              <a:t>Bürgerprojekt</a:t>
            </a:r>
            <a:endParaRPr lang="de-DE" dirty="0"/>
          </a:p>
        </p:txBody>
      </p:sp>
      <p:sp>
        <p:nvSpPr>
          <p:cNvPr id="3" name="Untertitel 2"/>
          <p:cNvSpPr>
            <a:spLocks noGrp="1"/>
          </p:cNvSpPr>
          <p:nvPr>
            <p:ph type="subTitle" idx="1"/>
          </p:nvPr>
        </p:nvSpPr>
        <p:spPr>
          <a:xfrm>
            <a:off x="685800" y="1892424"/>
            <a:ext cx="6760840" cy="1752600"/>
          </a:xfrm>
        </p:spPr>
        <p:txBody>
          <a:bodyPr/>
          <a:lstStyle/>
          <a:p>
            <a:endParaRPr lang="fr-FR" dirty="0" smtClean="0"/>
          </a:p>
          <a:p>
            <a:r>
              <a:rPr lang="de-DE" dirty="0" smtClean="0"/>
              <a:t>Städtebau in Argences und Hettstadt</a:t>
            </a: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3645024"/>
            <a:ext cx="3467100"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8237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Steuerrecht</a:t>
            </a:r>
            <a:r>
              <a:rPr lang="fr-FR" dirty="0" smtClean="0"/>
              <a:t> I</a:t>
            </a:r>
            <a:endParaRPr lang="fr-FR" dirty="0"/>
          </a:p>
        </p:txBody>
      </p:sp>
      <p:sp>
        <p:nvSpPr>
          <p:cNvPr id="3" name="Inhaltsplatzhalter 2"/>
          <p:cNvSpPr>
            <a:spLocks noGrp="1"/>
          </p:cNvSpPr>
          <p:nvPr>
            <p:ph sz="quarter" idx="1"/>
          </p:nvPr>
        </p:nvSpPr>
        <p:spPr>
          <a:xfrm>
            <a:off x="457200" y="1600200"/>
            <a:ext cx="8229600" cy="4525963"/>
          </a:xfrm>
        </p:spPr>
        <p:txBody>
          <a:bodyPr>
            <a:normAutofit fontScale="25000" lnSpcReduction="20000"/>
          </a:bodyPr>
          <a:lstStyle/>
          <a:p>
            <a:pPr marL="0" indent="0">
              <a:buNone/>
            </a:pPr>
            <a:r>
              <a:rPr lang="de-DE" sz="8000" dirty="0"/>
              <a:t>Auf den Besitz von Grundstücken werden sowohl in Deutschland, als auch in Frankreich Steuern erhoben. In Hettstadt funktioniert das  so: An die Gemeinde ist die Grundsteuer zu bezahlen. Diese setzt sich aus dem Messbetrag (§ 13 Grundsteuergesetz), welcher vom zuständigen Finanzamt festgesetzt wird und dem Hebesatz (§ 25 Grundsteuergesetz), legt der Gemeinderat fest, zusammen. Der Hebesatz, welcher vom Gemeinderat bestimmt wird, kann in die Grundsteuer A und Grundsteuer B aufgeteilt werden. </a:t>
            </a:r>
          </a:p>
          <a:p>
            <a:pPr marL="0" indent="0">
              <a:buNone/>
            </a:pPr>
            <a:r>
              <a:rPr lang="de-DE" sz="8000" dirty="0"/>
              <a:t>Grundsteuer A sind alle Landwirtschaftlichen Grundstücke (Äcker) und Forstwirtschaftlich genutzte Grundstücke (Wälder). Grundsteuer B sind alle bebauten und unbebauten Grundstücke (Häuser, unbebaute Bauplätze etc.) </a:t>
            </a:r>
          </a:p>
          <a:p>
            <a:pPr marL="0" indent="0">
              <a:buNone/>
            </a:pPr>
            <a:r>
              <a:rPr lang="de-DE" sz="8000" dirty="0"/>
              <a:t>Der Messbetrag, welcher vom Finanzamt festgesetzt wird, errechnet sich aus vielen Faktoren u.a. die Quadratmeteranzahl des Grundstücks, bei bebauten Grundstücken ist die Wohnfläche mit entscheidend. </a:t>
            </a:r>
          </a:p>
          <a:p>
            <a:pPr marL="0" indent="0">
              <a:buNone/>
            </a:pPr>
            <a:r>
              <a:rPr lang="de-DE" sz="8000" dirty="0"/>
              <a:t>Eine Wohnsteuer gibt es nicht. In manchen Gemeinden oder Städten kann jedoch eine Zweitwohnsteuer verlangt werden.</a:t>
            </a:r>
          </a:p>
          <a:p>
            <a:pPr marL="0" indent="0">
              <a:buNone/>
            </a:pPr>
            <a:endParaRPr lang="de-DE" sz="8000" dirty="0"/>
          </a:p>
          <a:p>
            <a:pPr marL="0" lvl="1" indent="0">
              <a:buNone/>
            </a:pPr>
            <a:endParaRPr lang="fr-FR" sz="8000" dirty="0"/>
          </a:p>
          <a:p>
            <a:pPr marL="0" indent="0">
              <a:buNone/>
            </a:pPr>
            <a:endParaRPr lang="fr-FR" sz="8000" dirty="0"/>
          </a:p>
          <a:p>
            <a:endParaRPr lang="fr-FR" dirty="0"/>
          </a:p>
          <a:p>
            <a:pPr marL="0" indent="0">
              <a:buNone/>
            </a:pPr>
            <a:endParaRPr lang="de-DE" dirty="0" smtClean="0"/>
          </a:p>
          <a:p>
            <a:pPr marL="0" indent="0">
              <a:buNone/>
            </a:pPr>
            <a:endParaRPr lang="fr-FR" dirty="0"/>
          </a:p>
        </p:txBody>
      </p:sp>
      <p:sp>
        <p:nvSpPr>
          <p:cNvPr id="6" name="Inhaltsplatzhalter 2"/>
          <p:cNvSpPr txBox="1">
            <a:spLocks/>
          </p:cNvSpPr>
          <p:nvPr/>
        </p:nvSpPr>
        <p:spPr>
          <a:xfrm>
            <a:off x="4648200" y="1628800"/>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endParaRPr lang="fr-FR" dirty="0"/>
          </a:p>
        </p:txBody>
      </p:sp>
    </p:spTree>
    <p:extLst>
      <p:ext uri="{BB962C8B-B14F-4D97-AF65-F5344CB8AC3E}">
        <p14:creationId xmlns:p14="http://schemas.microsoft.com/office/powerpoint/2010/main" val="3554732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Steuerrecht II</a:t>
            </a:r>
            <a:endParaRPr lang="de-DE" dirty="0"/>
          </a:p>
        </p:txBody>
      </p:sp>
      <p:sp>
        <p:nvSpPr>
          <p:cNvPr id="3" name="Inhaltsplatzhalter 2"/>
          <p:cNvSpPr>
            <a:spLocks noGrp="1"/>
          </p:cNvSpPr>
          <p:nvPr>
            <p:ph sz="quarter" idx="1"/>
          </p:nvPr>
        </p:nvSpPr>
        <p:spPr>
          <a:xfrm>
            <a:off x="457200" y="1600200"/>
            <a:ext cx="8229600" cy="4525963"/>
          </a:xfrm>
        </p:spPr>
        <p:txBody>
          <a:bodyPr>
            <a:normAutofit fontScale="25000" lnSpcReduction="20000"/>
          </a:bodyPr>
          <a:lstStyle/>
          <a:p>
            <a:pPr marL="0" indent="0">
              <a:buNone/>
            </a:pPr>
            <a:r>
              <a:rPr lang="de-DE" sz="6400" dirty="0" smtClean="0"/>
              <a:t>Auch in Frankreich existiert eine Grundsteuer, die auf den Besitz von Immobilien (privat oder gewerblich genutzt) erhoben wird.  Sie wird jedes Jahr im Herbst durch den Staat erhoben und auf Gemeinden, Landkreise und Regionen verteilt Dadurch können Infrastrukturmaßnahmen bezahlt werden (Instandhaltung der Straßen und Wege, Sportanlagen, Subventionierung der Schulkantinen etc.). Der Staat behält einen Teil des Geldes ein, um die administrativen Kosten zu decken. </a:t>
            </a:r>
          </a:p>
          <a:p>
            <a:pPr marL="0" indent="0">
              <a:buNone/>
            </a:pPr>
            <a:r>
              <a:rPr lang="de-DE" sz="6400" dirty="0" smtClean="0"/>
              <a:t>Es existieren die Grundsteuer auf bebaute und die Grundsteuer auf unbebaute Grundstücke. </a:t>
            </a:r>
          </a:p>
          <a:p>
            <a:pPr marL="0" indent="0">
              <a:buNone/>
            </a:pPr>
            <a:r>
              <a:rPr lang="de-DE" sz="6400" dirty="0" smtClean="0"/>
              <a:t>Die Grundsteuer errechnet sich folgendermaßen: Sie ist abhängig von der Größe der Fläche, Art der Nutzung und Ausstattung und vom  lokal definierten Steuersatz (Gemeinde und Region). Das heißt, sie  basiert auf einem theoretischen Wert, der vom Besitzer erhoben werden könnte, wenn er das Terrain/die darauf befindlichen Gebäude vermieten würden (jedes Jahr neu an Inflation angepasst). Daher muss auch jede Art von Anbau oder Installation gemeldet werden (z.B. erhöht sich der Wert des Grundstücks, wenn sich darauf ein Pool befindet). </a:t>
            </a:r>
          </a:p>
          <a:p>
            <a:pPr marL="0" indent="0">
              <a:buNone/>
            </a:pPr>
            <a:r>
              <a:rPr lang="de-DE" sz="6400" dirty="0" smtClean="0"/>
              <a:t>Einige Bürger*innen sind teils oder ganz von der Grundsteuer befreit: Dazu zählen z.B. Gebäude, an denen Bauarbeiten zur Energieeinsparung vorgenommen wurden (innerhalb der letzten 5 Jahre. </a:t>
            </a:r>
          </a:p>
          <a:p>
            <a:pPr marL="0" indent="0">
              <a:buNone/>
            </a:pPr>
            <a:r>
              <a:rPr lang="de-DE" sz="6400" dirty="0" smtClean="0"/>
              <a:t>Außerdem wird in Argences eine Wohnsteuer erhoben. Es handelt sich dabei um eine Steuer, die auf lokaler Ebene erhoben wird und von </a:t>
            </a:r>
            <a:r>
              <a:rPr lang="de-DE" sz="6400" dirty="0" err="1" smtClean="0"/>
              <a:t>verrsch</a:t>
            </a:r>
            <a:r>
              <a:rPr lang="de-DE" sz="6400" dirty="0" smtClean="0"/>
              <a:t>. Faktoren abhängt: Art des Hauses, genauer Ort, Zusammensetzung der darin wohnenden Personen (Einkommen). Man muss sie zahlen,  wenn man Besitzer, Vermieter oder gratis Wohnender ist. </a:t>
            </a:r>
          </a:p>
          <a:p>
            <a:pPr marL="0" lvl="2" indent="0">
              <a:buNone/>
            </a:pPr>
            <a:endParaRPr lang="fr-FR" sz="8000" dirty="0"/>
          </a:p>
          <a:p>
            <a:pPr marL="0" lvl="1" indent="0">
              <a:buNone/>
            </a:pPr>
            <a:endParaRPr lang="fr-FR" sz="8000" dirty="0"/>
          </a:p>
          <a:p>
            <a:pPr marL="0" lvl="1" indent="0">
              <a:buNone/>
            </a:pPr>
            <a:endParaRPr lang="fr-FR" sz="8000" dirty="0"/>
          </a:p>
          <a:p>
            <a:pPr marL="0" indent="0">
              <a:buNone/>
            </a:pPr>
            <a:endParaRPr lang="fr-FR" sz="8000" dirty="0"/>
          </a:p>
          <a:p>
            <a:endParaRPr lang="fr-FR" dirty="0"/>
          </a:p>
          <a:p>
            <a:pPr marL="0" indent="0">
              <a:buNone/>
            </a:pPr>
            <a:endParaRPr lang="de-DE" dirty="0" smtClean="0"/>
          </a:p>
          <a:p>
            <a:pPr marL="0" indent="0">
              <a:buNone/>
            </a:pPr>
            <a:endParaRPr lang="fr-FR" dirty="0"/>
          </a:p>
        </p:txBody>
      </p:sp>
      <p:sp>
        <p:nvSpPr>
          <p:cNvPr id="6" name="Inhaltsplatzhalter 2"/>
          <p:cNvSpPr txBox="1">
            <a:spLocks/>
          </p:cNvSpPr>
          <p:nvPr/>
        </p:nvSpPr>
        <p:spPr>
          <a:xfrm>
            <a:off x="4648200" y="1628800"/>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endParaRPr lang="fr-FR" dirty="0"/>
          </a:p>
        </p:txBody>
      </p:sp>
    </p:spTree>
    <p:extLst>
      <p:ext uri="{BB962C8B-B14F-4D97-AF65-F5344CB8AC3E}">
        <p14:creationId xmlns:p14="http://schemas.microsoft.com/office/powerpoint/2010/main" val="4152765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Sozialwohnungsbau</a:t>
            </a:r>
            <a:endParaRPr lang="de-DE" dirty="0"/>
          </a:p>
        </p:txBody>
      </p:sp>
      <p:sp>
        <p:nvSpPr>
          <p:cNvPr id="7" name="Inhaltsplatzhalter 2"/>
          <p:cNvSpPr>
            <a:spLocks noGrp="1"/>
          </p:cNvSpPr>
          <p:nvPr>
            <p:ph sz="quarter" idx="1"/>
          </p:nvPr>
        </p:nvSpPr>
        <p:spPr>
          <a:xfrm>
            <a:off x="611560" y="1556792"/>
            <a:ext cx="7933184" cy="4525963"/>
          </a:xfrm>
        </p:spPr>
        <p:txBody>
          <a:bodyPr/>
          <a:lstStyle/>
          <a:p>
            <a:r>
              <a:rPr lang="de-DE" dirty="0" smtClean="0"/>
              <a:t>In Frankreich schreibt ein Gesetz vor, dass ein Anteil von 20% der Hauptwohnsitze dem Sozialwohnungsbau zuzuordnen sein müssen. </a:t>
            </a:r>
          </a:p>
        </p:txBody>
      </p:sp>
    </p:spTree>
    <p:extLst>
      <p:ext uri="{BB962C8B-B14F-4D97-AF65-F5344CB8AC3E}">
        <p14:creationId xmlns:p14="http://schemas.microsoft.com/office/powerpoint/2010/main" val="2831298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Bestimmungen für öffentliche Gebäude</a:t>
            </a:r>
            <a:endParaRPr lang="de-DE" dirty="0"/>
          </a:p>
        </p:txBody>
      </p:sp>
      <p:sp>
        <p:nvSpPr>
          <p:cNvPr id="3" name="Inhaltsplatzhalter 2"/>
          <p:cNvSpPr>
            <a:spLocks noGrp="1"/>
          </p:cNvSpPr>
          <p:nvPr>
            <p:ph sz="quarter" idx="1"/>
          </p:nvPr>
        </p:nvSpPr>
        <p:spPr>
          <a:xfrm>
            <a:off x="457200" y="1600200"/>
            <a:ext cx="7643192" cy="4525963"/>
          </a:xfrm>
        </p:spPr>
        <p:txBody>
          <a:bodyPr>
            <a:noAutofit/>
          </a:bodyPr>
          <a:lstStyle/>
          <a:p>
            <a:pPr marL="0" indent="0">
              <a:buNone/>
            </a:pPr>
            <a:r>
              <a:rPr lang="de-DE" sz="1800" dirty="0" smtClean="0"/>
              <a:t>In beiden Ländern gibt es Vorschriften für öffentliche Gebäude.</a:t>
            </a:r>
            <a:r>
              <a:rPr lang="de-DE" sz="1800" dirty="0"/>
              <a:t> </a:t>
            </a:r>
            <a:r>
              <a:rPr lang="de-DE" sz="1800" dirty="0" smtClean="0"/>
              <a:t>Beispielsweise im Bezug auf Behindertengerechtigkeit oder Brandschutz.</a:t>
            </a:r>
          </a:p>
          <a:p>
            <a:pPr marL="0" indent="0">
              <a:buNone/>
            </a:pPr>
            <a:r>
              <a:rPr lang="de-DE" sz="1800" dirty="0" smtClean="0"/>
              <a:t>In Deutschland  das </a:t>
            </a:r>
            <a:r>
              <a:rPr lang="de-DE" sz="1800" dirty="0"/>
              <a:t>Behindertengleichstellungsgesetz ( BGG ) </a:t>
            </a:r>
            <a:r>
              <a:rPr lang="de-DE" sz="1800" dirty="0" smtClean="0"/>
              <a:t>die </a:t>
            </a:r>
            <a:r>
              <a:rPr lang="de-DE" sz="1800" dirty="0"/>
              <a:t>Verpflichtung zur </a:t>
            </a:r>
            <a:r>
              <a:rPr lang="de-DE" sz="1800" dirty="0" smtClean="0"/>
              <a:t>Barrierefreiheit. Das </a:t>
            </a:r>
            <a:r>
              <a:rPr lang="de-DE" sz="1800" dirty="0"/>
              <a:t>anerkannte Regelwerk für die barrierefreie Planung von öffentlich zugänglichen Gebäuden ist die vom Deutschen Institut für Normung herausgegebene „DIN 18040-1: Barrierefreies Bauen - Planungsgrundlagen - Teil 1: Öffentlich zugängliche Gebäude“.</a:t>
            </a:r>
          </a:p>
          <a:p>
            <a:pPr marL="0" indent="0">
              <a:buNone/>
            </a:pPr>
            <a:r>
              <a:rPr lang="de-DE" sz="1800" dirty="0" smtClean="0"/>
              <a:t>Die </a:t>
            </a:r>
            <a:r>
              <a:rPr lang="de-DE" sz="1800" dirty="0"/>
              <a:t>gesetzliche Grundlage für den baulichen Brandschutz bildet in Bayern die Bayerische Bauordnung (BayBO), die nicht nur das Ziel von Brandschutzmaßnahmen genau definiert, sondern auch konkrete Vorgaben macht. Ausgangspunkt für den Brandschutz sind die „Generalklauseln“ der Art. 3 und 12 der BayBO. Sie besagen, dass der Entstehung eines Brandes und der Ausbreitung von Feuer und Rauch vorgebeugt werden muss und bei einem Brand die Rettung von Menschen und Tieren sowie wirksame Löscharbeiten möglich sein müssen. Die BayBO konkretisiert diese Vorgaben in verschiedenen Vorschriften und formuliert abhängig von der Art des Bauvorhabens Anforderungen an die Bauausführung.</a:t>
            </a:r>
          </a:p>
        </p:txBody>
      </p:sp>
    </p:spTree>
    <p:extLst>
      <p:ext uri="{BB962C8B-B14F-4D97-AF65-F5344CB8AC3E}">
        <p14:creationId xmlns:p14="http://schemas.microsoft.com/office/powerpoint/2010/main" val="1128316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Denkmalschutz</a:t>
            </a:r>
            <a:endParaRPr lang="de-DE" dirty="0"/>
          </a:p>
        </p:txBody>
      </p:sp>
      <p:sp>
        <p:nvSpPr>
          <p:cNvPr id="3" name="Inhaltsplatzhalter 2"/>
          <p:cNvSpPr>
            <a:spLocks noGrp="1"/>
          </p:cNvSpPr>
          <p:nvPr>
            <p:ph sz="quarter" idx="1"/>
          </p:nvPr>
        </p:nvSpPr>
        <p:spPr>
          <a:xfrm>
            <a:off x="457200" y="1600200"/>
            <a:ext cx="8363272" cy="4525963"/>
          </a:xfrm>
        </p:spPr>
        <p:txBody>
          <a:bodyPr>
            <a:normAutofit/>
          </a:bodyPr>
          <a:lstStyle/>
          <a:p>
            <a:pPr marL="0" lvl="1" indent="0">
              <a:buNone/>
            </a:pPr>
            <a:r>
              <a:rPr lang="de-DE" dirty="0" smtClean="0"/>
              <a:t>Ein weiteres Thema des Städtebaus ist der Denkmalschutz. Es </a:t>
            </a:r>
            <a:r>
              <a:rPr lang="de-DE" dirty="0"/>
              <a:t>ist Aufgabe von Denkmalschutz und Denkmalpflege, die Kulturdenkmale zu schützen und zu pflegen, insbesondere den Zustand der Kulturdenkmale zu überwachen sowie auf die Abwendung von Gefährdungen und die Bergung von </a:t>
            </a:r>
            <a:r>
              <a:rPr lang="de-DE" dirty="0" smtClean="0"/>
              <a:t>Kulturdenkmälern </a:t>
            </a:r>
            <a:r>
              <a:rPr lang="de-DE" dirty="0"/>
              <a:t>hinzuwirken</a:t>
            </a:r>
            <a:r>
              <a:rPr lang="de-DE" dirty="0" smtClean="0"/>
              <a:t>.</a:t>
            </a:r>
            <a:r>
              <a:rPr lang="fr-FR" dirty="0"/>
              <a:t> Auch in Frankreich </a:t>
            </a:r>
            <a:r>
              <a:rPr lang="de-DE" dirty="0" smtClean="0"/>
              <a:t>wird Denkmalschutz</a:t>
            </a:r>
            <a:r>
              <a:rPr lang="fr-FR" dirty="0" smtClean="0"/>
              <a:t> </a:t>
            </a:r>
            <a:r>
              <a:rPr lang="de-DE" dirty="0"/>
              <a:t>betrieben</a:t>
            </a:r>
            <a:r>
              <a:rPr lang="fr-FR" dirty="0"/>
              <a:t>. </a:t>
            </a:r>
            <a:r>
              <a:rPr lang="de-DE" dirty="0"/>
              <a:t>Beispielsweise</a:t>
            </a:r>
            <a:r>
              <a:rPr lang="fr-FR" dirty="0"/>
              <a:t> in </a:t>
            </a:r>
            <a:r>
              <a:rPr lang="fr-FR" dirty="0" smtClean="0"/>
              <a:t>Fo</a:t>
            </a:r>
            <a:r>
              <a:rPr lang="de-DE" dirty="0" smtClean="0"/>
              <a:t>rm von Regeln bezogen auf Materialien, die in einem historischen Stadtkern verwendet werden dürfen</a:t>
            </a:r>
          </a:p>
          <a:p>
            <a:pPr marL="0" lvl="1" indent="0">
              <a:buNone/>
            </a:pPr>
            <a:endParaRPr lang="fr-FR" dirty="0"/>
          </a:p>
        </p:txBody>
      </p:sp>
    </p:spTree>
    <p:extLst>
      <p:ext uri="{BB962C8B-B14F-4D97-AF65-F5344CB8AC3E}">
        <p14:creationId xmlns:p14="http://schemas.microsoft.com/office/powerpoint/2010/main" val="4054202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Umweltschutz</a:t>
            </a:r>
            <a:endParaRPr lang="fr-FR" dirty="0"/>
          </a:p>
        </p:txBody>
      </p:sp>
      <p:sp>
        <p:nvSpPr>
          <p:cNvPr id="3" name="Inhaltsplatzhalter 2"/>
          <p:cNvSpPr>
            <a:spLocks noGrp="1"/>
          </p:cNvSpPr>
          <p:nvPr>
            <p:ph sz="quarter" idx="1"/>
          </p:nvPr>
        </p:nvSpPr>
        <p:spPr>
          <a:xfrm>
            <a:off x="457200" y="1600200"/>
            <a:ext cx="8363272" cy="4525963"/>
          </a:xfrm>
        </p:spPr>
        <p:txBody>
          <a:bodyPr>
            <a:normAutofit fontScale="77500" lnSpcReduction="20000"/>
          </a:bodyPr>
          <a:lstStyle/>
          <a:p>
            <a:pPr marL="0" indent="0">
              <a:buNone/>
            </a:pPr>
            <a:r>
              <a:rPr lang="de-DE" dirty="0" smtClean="0"/>
              <a:t>Umweltschutz ist ebenfalls eine Thematik, mit der sich die Stadtentwicklung beschäftigen muss. </a:t>
            </a:r>
            <a:r>
              <a:rPr lang="de-DE" dirty="0"/>
              <a:t>Der Umweltschutz hat mehrere Funktionen und beinhaltet verschiedene Prinzipien. Er beugt Beeinträchtigungen der Umwelt vor (Prävention), drängt sie zurück (Repression) und stellt Naturressourcen wieder her, soweit das möglich ist (Reparation).</a:t>
            </a:r>
          </a:p>
          <a:p>
            <a:pPr marL="0" lvl="0" indent="0">
              <a:buNone/>
            </a:pPr>
            <a:r>
              <a:rPr lang="de-DE" dirty="0" smtClean="0"/>
              <a:t>Dazu zählt das Bewahren des Baumbestandes. Das </a:t>
            </a:r>
            <a:r>
              <a:rPr lang="de-DE" dirty="0"/>
              <a:t>Bundesnaturschutzgesetzt (BNatSchG) regelt grundsätzlich diese Belange. Gemeinden haben die Möglichkeit Baumschutzsatzungen zu erlassen</a:t>
            </a:r>
            <a:r>
              <a:rPr lang="de-DE" dirty="0" smtClean="0"/>
              <a:t>.</a:t>
            </a:r>
          </a:p>
          <a:p>
            <a:pPr marL="0" indent="0">
              <a:buNone/>
            </a:pPr>
            <a:r>
              <a:rPr lang="de-DE" dirty="0" smtClean="0"/>
              <a:t>In Argences schafft der Bebauungsplan Anreize, Bäume zu pflanzen  und andere Pflanzen zu setzen.</a:t>
            </a:r>
          </a:p>
          <a:p>
            <a:pPr marL="0" indent="0">
              <a:buNone/>
            </a:pPr>
            <a:r>
              <a:rPr lang="de-DE" dirty="0" smtClean="0"/>
              <a:t>Pro 200 Quadratmeter unbebauter Fläche ist ein hochstämmiger Baum Pflicht.</a:t>
            </a:r>
          </a:p>
          <a:p>
            <a:pPr marL="0" lvl="0" indent="0">
              <a:buNone/>
            </a:pPr>
            <a:endParaRPr lang="de-DE" dirty="0" smtClean="0"/>
          </a:p>
          <a:p>
            <a:pPr marL="457200" lvl="1" indent="0">
              <a:buNone/>
            </a:pPr>
            <a:endParaRPr lang="de-DE" dirty="0"/>
          </a:p>
          <a:p>
            <a:endParaRPr lang="fr-FR" dirty="0"/>
          </a:p>
        </p:txBody>
      </p:sp>
    </p:spTree>
    <p:extLst>
      <p:ext uri="{BB962C8B-B14F-4D97-AF65-F5344CB8AC3E}">
        <p14:creationId xmlns:p14="http://schemas.microsoft.com/office/powerpoint/2010/main" val="1129545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Straßennamenvergabe</a:t>
            </a:r>
            <a:endParaRPr lang="de-DE" dirty="0"/>
          </a:p>
        </p:txBody>
      </p:sp>
      <p:sp>
        <p:nvSpPr>
          <p:cNvPr id="3" name="Inhaltsplatzhalter 2"/>
          <p:cNvSpPr>
            <a:spLocks noGrp="1"/>
          </p:cNvSpPr>
          <p:nvPr>
            <p:ph sz="quarter" idx="1"/>
          </p:nvPr>
        </p:nvSpPr>
        <p:spPr>
          <a:xfrm>
            <a:off x="457200" y="1600200"/>
            <a:ext cx="8111244" cy="4525963"/>
          </a:xfrm>
        </p:spPr>
        <p:txBody>
          <a:bodyPr>
            <a:normAutofit/>
          </a:bodyPr>
          <a:lstStyle/>
          <a:p>
            <a:pPr marL="0" lvl="0" indent="0">
              <a:buNone/>
            </a:pPr>
            <a:r>
              <a:rPr lang="de-DE" dirty="0" smtClean="0"/>
              <a:t>Zum Erscheinungsbild einer Gemeinde gehört auch die Festlegung der Straßennamen. Verwendet werden oft  </a:t>
            </a:r>
            <a:r>
              <a:rPr lang="de-DE" dirty="0"/>
              <a:t>örtliche Flurlagenbezeichnungen, ehem. (regionale) </a:t>
            </a:r>
            <a:r>
              <a:rPr lang="de-DE" dirty="0" smtClean="0"/>
              <a:t>Persönlichkeiten oder angrenzende Ortschaften. In Argences funktioniert das ähnlich. Dort ist es der Conseil Municipal (Gemeinderat), der die Straßen benennt.</a:t>
            </a:r>
            <a:endParaRPr lang="de-DE" dirty="0"/>
          </a:p>
          <a:p>
            <a:endParaRPr lang="fr-FR" dirty="0"/>
          </a:p>
        </p:txBody>
      </p:sp>
    </p:spTree>
    <p:extLst>
      <p:ext uri="{BB962C8B-B14F-4D97-AF65-F5344CB8AC3E}">
        <p14:creationId xmlns:p14="http://schemas.microsoft.com/office/powerpoint/2010/main" val="889884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Fazit</a:t>
            </a:r>
            <a:endParaRPr lang="de-DE" dirty="0"/>
          </a:p>
        </p:txBody>
      </p:sp>
      <p:sp>
        <p:nvSpPr>
          <p:cNvPr id="3" name="Inhaltsplatzhalter 2"/>
          <p:cNvSpPr>
            <a:spLocks noGrp="1"/>
          </p:cNvSpPr>
          <p:nvPr>
            <p:ph sz="quarter" idx="1"/>
          </p:nvPr>
        </p:nvSpPr>
        <p:spPr>
          <a:xfrm>
            <a:off x="457200" y="1600200"/>
            <a:ext cx="7787208" cy="4525963"/>
          </a:xfrm>
        </p:spPr>
        <p:txBody>
          <a:bodyPr>
            <a:normAutofit/>
          </a:bodyPr>
          <a:lstStyle/>
          <a:p>
            <a:pPr marL="0" indent="0">
              <a:buNone/>
            </a:pPr>
            <a:r>
              <a:rPr lang="de-DE" dirty="0" smtClean="0"/>
              <a:t>Viele</a:t>
            </a:r>
            <a:r>
              <a:rPr lang="fr-FR" dirty="0" smtClean="0"/>
              <a:t> </a:t>
            </a:r>
            <a:r>
              <a:rPr lang="de-DE" dirty="0" smtClean="0"/>
              <a:t>Dinge funktionieren in den Partnergemeinden im Städtebau ähnlich. Auch die Zielsetzungen der Richtlinien sind ähnlich. Die Verfahren im Steuerrecht, beim Stellen eines Bauantrags und beim Erstellen eines Bebauungsplan unterscheiden sich. Ein großer Unterschied ist auch gerade bei den Bestimmungen zu sehen. Hier spiegelt sich der Föderalismus der Bundesrepublik, der in Frankreich nicht in dieser Form existiert.</a:t>
            </a:r>
            <a:endParaRPr lang="de-DE" dirty="0"/>
          </a:p>
        </p:txBody>
      </p:sp>
    </p:spTree>
    <p:extLst>
      <p:ext uri="{BB962C8B-B14F-4D97-AF65-F5344CB8AC3E}">
        <p14:creationId xmlns:p14="http://schemas.microsoft.com/office/powerpoint/2010/main" val="1417945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err="1" smtClean="0"/>
              <a:t>Danke</a:t>
            </a:r>
            <a:r>
              <a:rPr lang="fr-FR" dirty="0" smtClean="0"/>
              <a:t>! </a:t>
            </a:r>
            <a:endParaRPr lang="fr-FR" dirty="0"/>
          </a:p>
        </p:txBody>
      </p:sp>
      <p:sp>
        <p:nvSpPr>
          <p:cNvPr id="3" name="Inhaltsplatzhalter 2"/>
          <p:cNvSpPr>
            <a:spLocks noGrp="1"/>
          </p:cNvSpPr>
          <p:nvPr>
            <p:ph sz="quarter" idx="1"/>
          </p:nvPr>
        </p:nvSpPr>
        <p:spPr/>
        <p:txBody>
          <a:bodyPr/>
          <a:lstStyle/>
          <a:p>
            <a:r>
              <a:rPr lang="fr-FR" dirty="0" smtClean="0"/>
              <a:t>An die </a:t>
            </a:r>
            <a:r>
              <a:rPr lang="fr-FR" dirty="0" err="1" smtClean="0"/>
              <a:t>Gemeindeverwaltungen</a:t>
            </a:r>
            <a:r>
              <a:rPr lang="fr-FR" dirty="0" smtClean="0"/>
              <a:t> </a:t>
            </a:r>
            <a:r>
              <a:rPr lang="fr-FR" dirty="0" err="1" smtClean="0"/>
              <a:t>von</a:t>
            </a:r>
            <a:r>
              <a:rPr lang="fr-FR" dirty="0" smtClean="0"/>
              <a:t> Argences </a:t>
            </a:r>
            <a:r>
              <a:rPr lang="fr-FR" dirty="0" err="1" smtClean="0"/>
              <a:t>und</a:t>
            </a:r>
            <a:r>
              <a:rPr lang="fr-FR" dirty="0" smtClean="0"/>
              <a:t> Hettstadt </a:t>
            </a:r>
            <a:r>
              <a:rPr lang="fr-FR" dirty="0" err="1" smtClean="0"/>
              <a:t>für</a:t>
            </a:r>
            <a:r>
              <a:rPr lang="fr-FR" dirty="0" smtClean="0"/>
              <a:t> </a:t>
            </a:r>
            <a:r>
              <a:rPr lang="fr-FR" dirty="0" err="1" smtClean="0"/>
              <a:t>das</a:t>
            </a:r>
            <a:r>
              <a:rPr lang="fr-FR" dirty="0" smtClean="0"/>
              <a:t> </a:t>
            </a:r>
            <a:r>
              <a:rPr lang="fr-FR" dirty="0" err="1" smtClean="0"/>
              <a:t>Bereitstellen</a:t>
            </a:r>
            <a:r>
              <a:rPr lang="fr-FR" dirty="0" smtClean="0"/>
              <a:t> </a:t>
            </a:r>
            <a:r>
              <a:rPr lang="fr-FR" dirty="0" err="1" smtClean="0"/>
              <a:t>von</a:t>
            </a:r>
            <a:r>
              <a:rPr lang="fr-FR" dirty="0" smtClean="0"/>
              <a:t> </a:t>
            </a:r>
            <a:r>
              <a:rPr lang="fr-FR" dirty="0" err="1" smtClean="0"/>
              <a:t>Informationen</a:t>
            </a:r>
            <a:r>
              <a:rPr lang="fr-FR" dirty="0" smtClean="0"/>
              <a:t> </a:t>
            </a:r>
            <a:r>
              <a:rPr lang="fr-FR" dirty="0" err="1" smtClean="0"/>
              <a:t>und</a:t>
            </a:r>
            <a:r>
              <a:rPr lang="fr-FR" dirty="0" smtClean="0"/>
              <a:t> die </a:t>
            </a:r>
            <a:r>
              <a:rPr lang="fr-FR" dirty="0" err="1" smtClean="0"/>
              <a:t>Unterstützung</a:t>
            </a:r>
            <a:r>
              <a:rPr lang="fr-FR" dirty="0" smtClean="0"/>
              <a:t> des </a:t>
            </a:r>
            <a:r>
              <a:rPr lang="fr-FR" dirty="0" err="1" smtClean="0"/>
              <a:t>Bürgerprojekts</a:t>
            </a:r>
            <a:r>
              <a:rPr lang="fr-FR" dirty="0" smtClean="0"/>
              <a:t>!</a:t>
            </a:r>
          </a:p>
          <a:p>
            <a:r>
              <a:rPr lang="fr-FR" dirty="0" err="1" smtClean="0"/>
              <a:t>Das</a:t>
            </a:r>
            <a:r>
              <a:rPr lang="fr-FR" dirty="0" smtClean="0"/>
              <a:t> </a:t>
            </a:r>
            <a:r>
              <a:rPr lang="fr-FR" dirty="0" err="1" smtClean="0"/>
              <a:t>Projekt</a:t>
            </a:r>
            <a:r>
              <a:rPr lang="fr-FR" dirty="0" smtClean="0"/>
              <a:t> </a:t>
            </a:r>
            <a:r>
              <a:rPr lang="fr-FR" dirty="0" err="1" smtClean="0"/>
              <a:t>wurde</a:t>
            </a:r>
            <a:r>
              <a:rPr lang="fr-FR" dirty="0" smtClean="0"/>
              <a:t> </a:t>
            </a:r>
            <a:r>
              <a:rPr lang="fr-FR" dirty="0" err="1" smtClean="0"/>
              <a:t>mithilfe</a:t>
            </a:r>
            <a:r>
              <a:rPr lang="fr-FR" dirty="0" smtClean="0"/>
              <a:t> </a:t>
            </a:r>
            <a:r>
              <a:rPr lang="fr-FR" dirty="0" err="1" smtClean="0"/>
              <a:t>von</a:t>
            </a:r>
            <a:r>
              <a:rPr lang="fr-FR" dirty="0" smtClean="0"/>
              <a:t> </a:t>
            </a:r>
            <a:r>
              <a:rPr lang="fr-FR" dirty="0" err="1" smtClean="0"/>
              <a:t>schriftlichen</a:t>
            </a:r>
            <a:r>
              <a:rPr lang="fr-FR" dirty="0" smtClean="0"/>
              <a:t> </a:t>
            </a:r>
            <a:r>
              <a:rPr lang="fr-FR" dirty="0" err="1" smtClean="0"/>
              <a:t>Fragebögen</a:t>
            </a:r>
            <a:r>
              <a:rPr lang="fr-FR" dirty="0" smtClean="0"/>
              <a:t> an die </a:t>
            </a:r>
            <a:r>
              <a:rPr lang="fr-FR" dirty="0" err="1" smtClean="0"/>
              <a:t>Gemeinden</a:t>
            </a:r>
            <a:r>
              <a:rPr lang="fr-FR" dirty="0" smtClean="0"/>
              <a:t> </a:t>
            </a:r>
            <a:r>
              <a:rPr lang="fr-FR" dirty="0" err="1" smtClean="0"/>
              <a:t>erstellt</a:t>
            </a:r>
            <a:r>
              <a:rPr lang="fr-FR" dirty="0" smtClean="0"/>
              <a:t>. </a:t>
            </a:r>
            <a:r>
              <a:rPr lang="fr-FR" dirty="0" err="1" smtClean="0"/>
              <a:t>Sie</a:t>
            </a:r>
            <a:r>
              <a:rPr lang="fr-FR" dirty="0" smtClean="0"/>
              <a:t> </a:t>
            </a:r>
            <a:r>
              <a:rPr lang="fr-FR" dirty="0" err="1" smtClean="0"/>
              <a:t>sind</a:t>
            </a:r>
            <a:r>
              <a:rPr lang="fr-FR" dirty="0" smtClean="0"/>
              <a:t> </a:t>
            </a:r>
            <a:r>
              <a:rPr lang="fr-FR" dirty="0" err="1" smtClean="0"/>
              <a:t>auch</a:t>
            </a:r>
            <a:r>
              <a:rPr lang="fr-FR" dirty="0" smtClean="0"/>
              <a:t> </a:t>
            </a:r>
            <a:r>
              <a:rPr lang="fr-FR" dirty="0" err="1" smtClean="0"/>
              <a:t>auf</a:t>
            </a:r>
            <a:r>
              <a:rPr lang="fr-FR" dirty="0" smtClean="0"/>
              <a:t> der </a:t>
            </a:r>
            <a:r>
              <a:rPr lang="fr-FR" dirty="0" err="1" smtClean="0"/>
              <a:t>Website</a:t>
            </a:r>
            <a:r>
              <a:rPr lang="fr-FR" dirty="0" smtClean="0"/>
              <a:t> des </a:t>
            </a:r>
            <a:r>
              <a:rPr lang="fr-FR" dirty="0" err="1" smtClean="0"/>
              <a:t>Partnerschaftskommites</a:t>
            </a:r>
            <a:r>
              <a:rPr lang="fr-FR" dirty="0" smtClean="0"/>
              <a:t> </a:t>
            </a:r>
            <a:r>
              <a:rPr lang="fr-FR" dirty="0" err="1" smtClean="0"/>
              <a:t>zu</a:t>
            </a:r>
            <a:r>
              <a:rPr lang="fr-FR" dirty="0" smtClean="0"/>
              <a:t> </a:t>
            </a:r>
            <a:r>
              <a:rPr lang="fr-FR" dirty="0" err="1" smtClean="0"/>
              <a:t>finden</a:t>
            </a:r>
            <a:r>
              <a:rPr lang="fr-FR" dirty="0" smtClean="0"/>
              <a:t>. </a:t>
            </a:r>
          </a:p>
        </p:txBody>
      </p:sp>
    </p:spTree>
    <p:extLst>
      <p:ext uri="{BB962C8B-B14F-4D97-AF65-F5344CB8AC3E}">
        <p14:creationId xmlns:p14="http://schemas.microsoft.com/office/powerpoint/2010/main" val="232292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sz="quarter" idx="1"/>
          </p:nvPr>
        </p:nvSpPr>
        <p:spPr/>
        <p:txBody>
          <a:bodyPr>
            <a:normAutofit fontScale="62500" lnSpcReduction="20000"/>
          </a:bodyPr>
          <a:lstStyle/>
          <a:p>
            <a:r>
              <a:rPr lang="de-DE" dirty="0" smtClean="0"/>
              <a:t>Vorstellung</a:t>
            </a:r>
            <a:r>
              <a:rPr lang="fr-FR" dirty="0" smtClean="0"/>
              <a:t> der </a:t>
            </a:r>
            <a:r>
              <a:rPr lang="de-DE" dirty="0" smtClean="0"/>
              <a:t>zu</a:t>
            </a:r>
            <a:r>
              <a:rPr lang="fr-FR" dirty="0" smtClean="0"/>
              <a:t> </a:t>
            </a:r>
            <a:r>
              <a:rPr lang="de-DE" dirty="0" smtClean="0"/>
              <a:t>vergleichenden</a:t>
            </a:r>
            <a:r>
              <a:rPr lang="fr-FR" dirty="0" smtClean="0"/>
              <a:t> </a:t>
            </a:r>
            <a:r>
              <a:rPr lang="de-DE" dirty="0" smtClean="0"/>
              <a:t>Partner-Gemeinden</a:t>
            </a:r>
          </a:p>
          <a:p>
            <a:r>
              <a:rPr lang="de-DE" dirty="0" smtClean="0"/>
              <a:t>Funktionsweise von Bebauungsplänen</a:t>
            </a:r>
            <a:endParaRPr lang="de-DE" dirty="0"/>
          </a:p>
          <a:p>
            <a:r>
              <a:rPr lang="de-DE" dirty="0" smtClean="0"/>
              <a:t>Bauantrag: Fristen und Konditionen</a:t>
            </a:r>
            <a:endParaRPr lang="de-DE" dirty="0"/>
          </a:p>
          <a:p>
            <a:r>
              <a:rPr lang="de-DE" dirty="0" smtClean="0"/>
              <a:t>Infrastrukturauflagen</a:t>
            </a:r>
            <a:endParaRPr lang="de-DE" dirty="0"/>
          </a:p>
          <a:p>
            <a:r>
              <a:rPr lang="de-DE" dirty="0" smtClean="0"/>
              <a:t>Städtebaurecht im Vergleich</a:t>
            </a:r>
          </a:p>
          <a:p>
            <a:r>
              <a:rPr lang="de-DE" dirty="0" smtClean="0"/>
              <a:t>Verfahrensfreie Bauvorhaben</a:t>
            </a:r>
            <a:endParaRPr lang="de-DE" dirty="0"/>
          </a:p>
          <a:p>
            <a:r>
              <a:rPr lang="de-DE" dirty="0" smtClean="0"/>
              <a:t>Kontrollen zur </a:t>
            </a:r>
            <a:r>
              <a:rPr lang="de-DE" dirty="0"/>
              <a:t>E</a:t>
            </a:r>
            <a:r>
              <a:rPr lang="de-DE" dirty="0" smtClean="0"/>
              <a:t>inhaltung der Bauauflagen</a:t>
            </a:r>
            <a:endParaRPr lang="de-DE" dirty="0"/>
          </a:p>
          <a:p>
            <a:r>
              <a:rPr lang="de-DE" dirty="0" smtClean="0"/>
              <a:t>Steuerrecht beim Besitz von Grundstücken und Immobilien</a:t>
            </a:r>
            <a:endParaRPr lang="de-DE" dirty="0"/>
          </a:p>
          <a:p>
            <a:r>
              <a:rPr lang="de-DE" dirty="0" smtClean="0"/>
              <a:t>Randinformationen Sozialwohnungsbau in Frankreich</a:t>
            </a:r>
            <a:endParaRPr lang="de-DE" dirty="0"/>
          </a:p>
          <a:p>
            <a:r>
              <a:rPr lang="de-DE" dirty="0" smtClean="0"/>
              <a:t>Bestimmungen für öffentliche </a:t>
            </a:r>
            <a:r>
              <a:rPr lang="de-DE" dirty="0"/>
              <a:t>Gebäude</a:t>
            </a:r>
          </a:p>
          <a:p>
            <a:r>
              <a:rPr lang="de-DE" dirty="0" smtClean="0"/>
              <a:t>Denkmalschutz</a:t>
            </a:r>
            <a:endParaRPr lang="de-DE" dirty="0"/>
          </a:p>
          <a:p>
            <a:r>
              <a:rPr lang="de-DE" dirty="0" smtClean="0"/>
              <a:t>Umweltschutz</a:t>
            </a:r>
            <a:endParaRPr lang="de-DE" dirty="0"/>
          </a:p>
          <a:p>
            <a:r>
              <a:rPr lang="de-DE" dirty="0" smtClean="0"/>
              <a:t>Straßennamenvergabe</a:t>
            </a:r>
            <a:endParaRPr lang="fr-FR" dirty="0" smtClean="0"/>
          </a:p>
          <a:p>
            <a:r>
              <a:rPr lang="de-DE" dirty="0" smtClean="0"/>
              <a:t>Fazit</a:t>
            </a:r>
            <a:endParaRPr lang="de-DE" dirty="0"/>
          </a:p>
        </p:txBody>
      </p:sp>
    </p:spTree>
    <p:extLst>
      <p:ext uri="{BB962C8B-B14F-4D97-AF65-F5344CB8AC3E}">
        <p14:creationId xmlns:p14="http://schemas.microsoft.com/office/powerpoint/2010/main" val="3401478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a:t>Die </a:t>
            </a:r>
            <a:r>
              <a:rPr lang="de-DE" dirty="0" smtClean="0"/>
              <a:t>Partner-Gemeinden</a:t>
            </a:r>
            <a:endParaRPr lang="de-DE" dirty="0"/>
          </a:p>
        </p:txBody>
      </p:sp>
      <p:sp>
        <p:nvSpPr>
          <p:cNvPr id="4" name="Inhaltsplatzhalter 3"/>
          <p:cNvSpPr>
            <a:spLocks noGrp="1"/>
          </p:cNvSpPr>
          <p:nvPr>
            <p:ph sz="quarter" idx="2"/>
          </p:nvPr>
        </p:nvSpPr>
        <p:spPr/>
        <p:txBody>
          <a:bodyPr/>
          <a:lstStyle/>
          <a:p>
            <a:r>
              <a:rPr lang="fr-FR" dirty="0" smtClean="0"/>
              <a:t>Ca. 3700 </a:t>
            </a:r>
            <a:r>
              <a:rPr lang="de-DE" dirty="0" smtClean="0"/>
              <a:t>Einwohner</a:t>
            </a:r>
            <a:endParaRPr lang="de-DE" dirty="0"/>
          </a:p>
        </p:txBody>
      </p:sp>
      <p:sp>
        <p:nvSpPr>
          <p:cNvPr id="6" name="Inhaltsplatzhalter 5"/>
          <p:cNvSpPr>
            <a:spLocks noGrp="1"/>
          </p:cNvSpPr>
          <p:nvPr>
            <p:ph sz="quarter" idx="4"/>
          </p:nvPr>
        </p:nvSpPr>
        <p:spPr/>
        <p:txBody>
          <a:bodyPr/>
          <a:lstStyle/>
          <a:p>
            <a:r>
              <a:rPr lang="fr-FR" dirty="0" smtClean="0"/>
              <a:t>Ca. 3600 </a:t>
            </a:r>
            <a:r>
              <a:rPr lang="de-DE" dirty="0" smtClean="0"/>
              <a:t>Einwohner</a:t>
            </a:r>
            <a:endParaRPr lang="de-DE" dirty="0"/>
          </a:p>
        </p:txBody>
      </p:sp>
      <p:sp>
        <p:nvSpPr>
          <p:cNvPr id="3" name="Textplatzhalter 2"/>
          <p:cNvSpPr>
            <a:spLocks noGrp="1"/>
          </p:cNvSpPr>
          <p:nvPr>
            <p:ph type="body" sz="quarter" idx="1"/>
          </p:nvPr>
        </p:nvSpPr>
        <p:spPr/>
        <p:txBody>
          <a:bodyPr/>
          <a:lstStyle/>
          <a:p>
            <a:r>
              <a:rPr lang="fr-FR" dirty="0" smtClean="0">
                <a:solidFill>
                  <a:schemeClr val="tx1"/>
                </a:solidFill>
              </a:rPr>
              <a:t>Argences</a:t>
            </a:r>
            <a:r>
              <a:rPr lang="fr-FR" dirty="0" smtClean="0"/>
              <a:t>	</a:t>
            </a:r>
            <a:endParaRPr lang="fr-FR" dirty="0"/>
          </a:p>
        </p:txBody>
      </p:sp>
      <p:sp>
        <p:nvSpPr>
          <p:cNvPr id="5" name="Textplatzhalter 4"/>
          <p:cNvSpPr>
            <a:spLocks noGrp="1"/>
          </p:cNvSpPr>
          <p:nvPr>
            <p:ph type="body" sz="quarter" idx="3"/>
          </p:nvPr>
        </p:nvSpPr>
        <p:spPr/>
        <p:txBody>
          <a:bodyPr/>
          <a:lstStyle/>
          <a:p>
            <a:r>
              <a:rPr lang="fr-FR" dirty="0" smtClean="0">
                <a:solidFill>
                  <a:schemeClr val="tx1"/>
                </a:solidFill>
              </a:rPr>
              <a:t>Hettstadt</a:t>
            </a:r>
            <a:endParaRPr lang="fr-FR" dirty="0">
              <a:solidFill>
                <a:schemeClr val="tx1"/>
              </a:solidFill>
            </a:endParaRPr>
          </a:p>
        </p:txBody>
      </p:sp>
      <p:sp>
        <p:nvSpPr>
          <p:cNvPr id="7" name="AutoShape 2" descr="Mairie d&amp;#39;Argences - Home | Faceboo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432175"/>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File:Wappen von Hettstadt.svg - Wikimedia Commo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3689746"/>
            <a:ext cx="1562862" cy="162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1270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Bebauungsplan</a:t>
            </a:r>
            <a:endParaRPr lang="de-DE" dirty="0"/>
          </a:p>
        </p:txBody>
      </p:sp>
      <p:sp>
        <p:nvSpPr>
          <p:cNvPr id="3" name="Inhaltsplatzhalter 2"/>
          <p:cNvSpPr>
            <a:spLocks noGrp="1"/>
          </p:cNvSpPr>
          <p:nvPr>
            <p:ph sz="quarter" idx="1"/>
          </p:nvPr>
        </p:nvSpPr>
        <p:spPr>
          <a:xfrm>
            <a:off x="395536" y="1800223"/>
            <a:ext cx="8568952" cy="4869137"/>
          </a:xfrm>
        </p:spPr>
        <p:txBody>
          <a:bodyPr>
            <a:normAutofit fontScale="47500" lnSpcReduction="20000"/>
          </a:bodyPr>
          <a:lstStyle/>
          <a:p>
            <a:pPr marL="0" indent="0">
              <a:buNone/>
            </a:pPr>
            <a:r>
              <a:rPr lang="de-DE" dirty="0" smtClean="0"/>
              <a:t>Eine der zentralen Fragen des Städtebaus ist die, nach der  Verwendung des Bodens. In beiden Ländern ist der Bebauungsplan ein  Werkzeug zur Festlegung der Verwendung. Wie dieser entsteht und beschlossen wird unterscheidet sich allerdings ein wenig.</a:t>
            </a:r>
          </a:p>
          <a:p>
            <a:pPr marL="0" indent="0">
              <a:buNone/>
            </a:pPr>
            <a:r>
              <a:rPr lang="de-DE" dirty="0" smtClean="0"/>
              <a:t>Allgemein werden mit der Festlegung der Verwendung des Gemeindegebietes verschiedene Ziele verfolgt. Dazu zählen Regelungen zum Immission- und Emissionsschutz, die Sicherung der Wohnqualität, die Förderung von Gewerbetreibenden (Gewerbegebiete/Industriegebiete), das Optimieren der Infrastrukturen, dass  Schaffen von Naherholung für „Mehrgenerationen“, der Erhalt des Dorfcharakters, der Ausbau des  Entwicklungspotenzial seiner Gemeinde ausbauen und vieles mehr.</a:t>
            </a:r>
          </a:p>
          <a:p>
            <a:pPr marL="0" indent="0">
              <a:buNone/>
            </a:pPr>
            <a:r>
              <a:rPr lang="de-DE" dirty="0" smtClean="0"/>
              <a:t>Ein Bebauungsplan verfolgt also das </a:t>
            </a:r>
            <a:r>
              <a:rPr lang="de-DE" dirty="0"/>
              <a:t>Ziel, verschiedene Bereiche zu verbinden: die Bewohnung, die Wirtschaft, den Verkehr, die Versorgung (z.B. mit Strom und Wasser) und den Umweltschutz.</a:t>
            </a:r>
          </a:p>
          <a:p>
            <a:pPr marL="0" indent="0">
              <a:buNone/>
            </a:pPr>
            <a:r>
              <a:rPr lang="de-DE" dirty="0"/>
              <a:t>Man versucht, eine allgemeine Balance zu finden, die mittel- und langfristig funktioniert</a:t>
            </a:r>
            <a:r>
              <a:rPr lang="de-DE" dirty="0" smtClean="0"/>
              <a:t>.</a:t>
            </a:r>
          </a:p>
          <a:p>
            <a:pPr marL="0" indent="0">
              <a:buNone/>
            </a:pPr>
            <a:r>
              <a:rPr lang="de-DE" dirty="0" smtClean="0"/>
              <a:t>Bei der Frage, wie der Boden verwendet wird,  ist  in Hettstadt der Freistaat Bayern zuständig. Lagespezifisch präzisiert die Gemeinde Hettstadt. Zur Entwicklung des Bebauungsplans wird ein Ingenieurbüro beauftragt. Genauso wie in Argences ist es dann der Gemeinderat, der ihn beschließt. Anschließend muss das Landratsamt Würzburg den Plan noch genehmigen.</a:t>
            </a:r>
          </a:p>
          <a:p>
            <a:pPr marL="0" indent="0">
              <a:buNone/>
            </a:pPr>
            <a:r>
              <a:rPr lang="de-DE" dirty="0"/>
              <a:t>In Frankreich wir ein sogenannter PLU (i) erstellt, der das Äquivalent eines Bebauungsplans in Deutschland ist.</a:t>
            </a:r>
          </a:p>
          <a:p>
            <a:pPr marL="0" indent="0">
              <a:buNone/>
            </a:pPr>
            <a:r>
              <a:rPr lang="de-DE" dirty="0"/>
              <a:t>Der PLU(i) ist ein Dokument, das immer dann zum Einsatz kommt, wenn über das Territorium verschiedener Gemeinden diskutiert wird, denn er wird Gemeinden-übergreifend entwickelt. Dadurch kann eine kohärente Stadtplanung über die Grenzen einzelner Gemeinden hinaus gelingen. Dies ist wichtig, da Gemeinden miteinander interagieren und interkommunal funktionieren.</a:t>
            </a:r>
          </a:p>
          <a:p>
            <a:pPr marL="0" indent="0">
              <a:buNone/>
            </a:pPr>
            <a:r>
              <a:rPr lang="de-DE" dirty="0"/>
              <a:t>Autor des Plans ist der Conseil Municipal (Gemeinderat). Dort wird der Plan entwickelt, diskutiert und festgelegt.</a:t>
            </a:r>
          </a:p>
          <a:p>
            <a:pPr marL="0" indent="0">
              <a:buNone/>
            </a:pPr>
            <a:r>
              <a:rPr lang="de-DE" dirty="0"/>
              <a:t>Er wird dann dem/der Bürgermeister*in und dem Gemeinderat sowie der Bevölkerung vorgelegt. Nach eventuellen Änderungen wird er dann angenommen.</a:t>
            </a:r>
          </a:p>
          <a:p>
            <a:pPr marL="0" indent="0">
              <a:buNone/>
            </a:pPr>
            <a:endParaRPr lang="de-DE" dirty="0" smtClean="0"/>
          </a:p>
        </p:txBody>
      </p:sp>
      <p:sp>
        <p:nvSpPr>
          <p:cNvPr id="6" name="Inhaltsplatzhalter 2"/>
          <p:cNvSpPr txBox="1">
            <a:spLocks/>
          </p:cNvSpPr>
          <p:nvPr/>
        </p:nvSpPr>
        <p:spPr>
          <a:xfrm>
            <a:off x="4648200" y="1752599"/>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de-DE" dirty="0" smtClean="0"/>
          </a:p>
        </p:txBody>
      </p:sp>
    </p:spTree>
    <p:extLst>
      <p:ext uri="{BB962C8B-B14F-4D97-AF65-F5344CB8AC3E}">
        <p14:creationId xmlns:p14="http://schemas.microsoft.com/office/powerpoint/2010/main" val="3698204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Bauantrag</a:t>
            </a:r>
            <a:endParaRPr lang="de-DE" dirty="0"/>
          </a:p>
        </p:txBody>
      </p:sp>
      <p:sp>
        <p:nvSpPr>
          <p:cNvPr id="3" name="Inhaltsplatzhalter 2"/>
          <p:cNvSpPr>
            <a:spLocks noGrp="1"/>
          </p:cNvSpPr>
          <p:nvPr>
            <p:ph sz="quarter" idx="1"/>
          </p:nvPr>
        </p:nvSpPr>
        <p:spPr>
          <a:xfrm>
            <a:off x="467544" y="1844824"/>
            <a:ext cx="8291264" cy="4525963"/>
          </a:xfrm>
        </p:spPr>
        <p:txBody>
          <a:bodyPr>
            <a:normAutofit fontScale="92500" lnSpcReduction="10000"/>
          </a:bodyPr>
          <a:lstStyle/>
          <a:p>
            <a:pPr marL="0" indent="0">
              <a:buNone/>
            </a:pPr>
            <a:r>
              <a:rPr lang="de-DE" sz="2100" dirty="0" smtClean="0"/>
              <a:t>Angenommen, man möchte ein Haus bauen, so muss man sowohl in Hettstadt als auch in Argences einen Bauantrag</a:t>
            </a:r>
            <a:r>
              <a:rPr lang="de-DE" sz="2100" dirty="0"/>
              <a:t> </a:t>
            </a:r>
            <a:r>
              <a:rPr lang="de-DE" sz="2100" dirty="0" smtClean="0"/>
              <a:t> stellen. </a:t>
            </a:r>
            <a:endParaRPr lang="de-DE" sz="2100" dirty="0"/>
          </a:p>
          <a:p>
            <a:pPr marL="0" lvl="0" indent="0">
              <a:buNone/>
            </a:pPr>
            <a:r>
              <a:rPr lang="de-DE" sz="2100" dirty="0" smtClean="0"/>
              <a:t>In Hettstadt funktioniert das so:</a:t>
            </a:r>
            <a:r>
              <a:rPr lang="de-DE" sz="2100" dirty="0"/>
              <a:t> </a:t>
            </a:r>
            <a:r>
              <a:rPr lang="de-DE" sz="2100" dirty="0" smtClean="0"/>
              <a:t>Grundsätzlich </a:t>
            </a:r>
            <a:r>
              <a:rPr lang="de-DE" sz="2100" dirty="0"/>
              <a:t>prüft und genehmigt das Landratsamt Würzburg die Bauanträge. Die Gemeinde gibt hierzu jeweils seine Einwilligung oder Ablehnung dazu </a:t>
            </a:r>
            <a:r>
              <a:rPr lang="de-DE" sz="2100" dirty="0" smtClean="0"/>
              <a:t>ab. Die </a:t>
            </a:r>
            <a:r>
              <a:rPr lang="de-DE" sz="2100" dirty="0"/>
              <a:t>Gemeinde prüft und genehmigt einzelne Sonderformen von Anträgen </a:t>
            </a:r>
            <a:r>
              <a:rPr lang="de-DE" sz="2100" dirty="0" smtClean="0"/>
              <a:t>selber. </a:t>
            </a:r>
            <a:r>
              <a:rPr lang="de-DE" sz="2100" dirty="0"/>
              <a:t>Das Landratsamt erhält dann im Nachgang jeweils informativ den Bescheid und eine Ausfertigung des </a:t>
            </a:r>
            <a:r>
              <a:rPr lang="de-DE" sz="2100" dirty="0" smtClean="0"/>
              <a:t>Antrags.</a:t>
            </a:r>
            <a:endParaRPr lang="de-DE" sz="2100" dirty="0"/>
          </a:p>
          <a:p>
            <a:pPr marL="0" lvl="1" indent="0">
              <a:buNone/>
            </a:pPr>
            <a:r>
              <a:rPr lang="de-DE" sz="2100" dirty="0" smtClean="0"/>
              <a:t>In Argences muss ebenfalls ein Bauantrag eingereicht werden. </a:t>
            </a:r>
          </a:p>
          <a:p>
            <a:pPr marL="0" lvl="1" indent="0">
              <a:buNone/>
            </a:pPr>
            <a:r>
              <a:rPr lang="de-DE" sz="2100" dirty="0" smtClean="0"/>
              <a:t>Die Fristen unterscheiden sich allerdings . Während in der Gemeinde Hettstadt eine Frist von einem Monat gilt und beim Landratsamt eine Frist von drei Monaten, gilt in Argences bei Wohngebäuden ein Frist von zwei Monaten, bei öffentlichen Gebäuden eine Frist von sechs Monaten und bei Anträgen für weniger als </a:t>
            </a:r>
            <a:r>
              <a:rPr lang="fr-FR" sz="2100" dirty="0"/>
              <a:t>40 </a:t>
            </a:r>
            <a:r>
              <a:rPr lang="de-DE" sz="2100" dirty="0" smtClean="0"/>
              <a:t>m² ein Monat. In Frankreich hat die hat die Gemeindeverwaltung  außerdem ab dem Datum des Richtfestes 90 Tage, um die Konformität des Baus mit der Baugenehmigung zu kontrollieren. </a:t>
            </a:r>
          </a:p>
          <a:p>
            <a:pPr marL="342900" lvl="1" indent="-342900">
              <a:buFont typeface="Arial" panose="020B0604020202020204" pitchFamily="34" charset="0"/>
              <a:buChar char="•"/>
            </a:pPr>
            <a:endParaRPr lang="fr-FR" dirty="0"/>
          </a:p>
          <a:p>
            <a:endParaRPr lang="de-DE" dirty="0"/>
          </a:p>
          <a:p>
            <a:endParaRPr lang="fr-FR" dirty="0"/>
          </a:p>
        </p:txBody>
      </p:sp>
    </p:spTree>
    <p:extLst>
      <p:ext uri="{BB962C8B-B14F-4D97-AF65-F5344CB8AC3E}">
        <p14:creationId xmlns:p14="http://schemas.microsoft.com/office/powerpoint/2010/main" val="1055318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Infrastrukturauflagen</a:t>
            </a:r>
            <a:endParaRPr lang="de-DE" dirty="0"/>
          </a:p>
        </p:txBody>
      </p:sp>
      <p:sp>
        <p:nvSpPr>
          <p:cNvPr id="3" name="Inhaltsplatzhalter 2"/>
          <p:cNvSpPr>
            <a:spLocks noGrp="1"/>
          </p:cNvSpPr>
          <p:nvPr>
            <p:ph sz="quarter" idx="1"/>
          </p:nvPr>
        </p:nvSpPr>
        <p:spPr>
          <a:xfrm>
            <a:off x="467544" y="1674170"/>
            <a:ext cx="8064896" cy="4851174"/>
          </a:xfrm>
        </p:spPr>
        <p:txBody>
          <a:bodyPr>
            <a:normAutofit fontScale="62500" lnSpcReduction="20000"/>
          </a:bodyPr>
          <a:lstStyle/>
          <a:p>
            <a:pPr marL="0" indent="0">
              <a:buNone/>
            </a:pPr>
            <a:r>
              <a:rPr lang="de-DE" sz="3400" dirty="0" smtClean="0"/>
              <a:t>Wenn man Bauen möchte, so sind in beiden Ländern natürlich auch Auflagen einzuhalten. </a:t>
            </a:r>
          </a:p>
          <a:p>
            <a:pPr marL="0" indent="0">
              <a:buNone/>
            </a:pPr>
            <a:r>
              <a:rPr lang="de-DE" sz="3400" dirty="0" smtClean="0"/>
              <a:t>Diese können sich zum Beispiel auf die Infrastruktur beziehen. Dazu zählen die Versorgung mit Trinkwasser, die Abwasserentsorgung sowie die Versorgung mit Elektrizität und Gas. </a:t>
            </a:r>
          </a:p>
          <a:p>
            <a:pPr marL="0" indent="0">
              <a:buNone/>
            </a:pPr>
            <a:endParaRPr lang="de-DE" sz="3400" dirty="0"/>
          </a:p>
          <a:p>
            <a:pPr marL="0" indent="0">
              <a:buNone/>
            </a:pPr>
            <a:r>
              <a:rPr lang="de-DE" sz="3400" dirty="0" smtClean="0"/>
              <a:t>Beim </a:t>
            </a:r>
            <a:r>
              <a:rPr lang="de-DE" sz="3400" dirty="0"/>
              <a:t>Bebauen eines Grundstücks </a:t>
            </a:r>
            <a:r>
              <a:rPr lang="de-DE" sz="3400" dirty="0" smtClean="0"/>
              <a:t> werden also die Wasserbetriebe, die Energieversorgungsgesellschaft und der Gemeindeverband für die Abwasserentsorgung kontaktiert.</a:t>
            </a:r>
            <a:endParaRPr lang="de-DE" sz="3400" dirty="0"/>
          </a:p>
          <a:p>
            <a:pPr marL="0" indent="0">
              <a:buNone/>
            </a:pPr>
            <a:r>
              <a:rPr lang="de-DE" sz="3400" dirty="0" smtClean="0"/>
              <a:t>Auf europäischer Ebene gibt es Richtlinien, die zum Beispiel die Qualität des </a:t>
            </a:r>
            <a:r>
              <a:rPr lang="de-DE" sz="3400" dirty="0"/>
              <a:t>Trinkwassers oder die Gewässer vor Verunreinigung schützen sollen</a:t>
            </a:r>
            <a:r>
              <a:rPr lang="de-DE" sz="3400" dirty="0" smtClean="0"/>
              <a:t>. Diese werden auf nationaler Ebene, also sowohl in Deutschland, als auch in Frankreich umgesetzt. In Deutschland werden auch auf Landesebene zusätzliche Regelungen getroffen. Bezogen auf die Energieversorgung geht es nicht nur um die Qualität der Versorgung, sondern auch um das Streben danach, dass ein gerechter Wettbewerb stattfinden kann und die Zuverlässigkeit und Leistungsfähigkeit.</a:t>
            </a:r>
          </a:p>
          <a:p>
            <a:pPr marL="0" indent="0">
              <a:buNone/>
            </a:pPr>
            <a:endParaRPr lang="de-DE" sz="3400" dirty="0"/>
          </a:p>
          <a:p>
            <a:endParaRPr lang="fr-FR" dirty="0" smtClean="0"/>
          </a:p>
        </p:txBody>
      </p:sp>
    </p:spTree>
    <p:extLst>
      <p:ext uri="{BB962C8B-B14F-4D97-AF65-F5344CB8AC3E}">
        <p14:creationId xmlns:p14="http://schemas.microsoft.com/office/powerpoint/2010/main" val="3336306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err="1" smtClean="0"/>
              <a:t>Städtebaurecht</a:t>
            </a:r>
            <a:endParaRPr lang="fr-FR" dirty="0"/>
          </a:p>
        </p:txBody>
      </p:sp>
      <p:sp>
        <p:nvSpPr>
          <p:cNvPr id="3" name="Inhaltsplatzhalter 2"/>
          <p:cNvSpPr>
            <a:spLocks noGrp="1"/>
          </p:cNvSpPr>
          <p:nvPr>
            <p:ph sz="quarter" idx="1"/>
          </p:nvPr>
        </p:nvSpPr>
        <p:spPr>
          <a:xfrm>
            <a:off x="457200" y="1600200"/>
            <a:ext cx="7931224" cy="4525963"/>
          </a:xfrm>
        </p:spPr>
        <p:txBody>
          <a:bodyPr>
            <a:normAutofit/>
          </a:bodyPr>
          <a:lstStyle/>
          <a:p>
            <a:pPr marL="0" lvl="0" indent="0">
              <a:buNone/>
            </a:pPr>
            <a:r>
              <a:rPr lang="de-DE" sz="2100" dirty="0"/>
              <a:t>Allgemeine Regeln zum </a:t>
            </a:r>
            <a:r>
              <a:rPr lang="de-DE" sz="2100" dirty="0" smtClean="0"/>
              <a:t>Errichten </a:t>
            </a:r>
            <a:r>
              <a:rPr lang="de-DE" sz="2100" dirty="0"/>
              <a:t>von Gebäuden sind im Städtebaurecht festgeschrieben. In Hettstadt gilt das Baugesetzbuch in Verbindung mit der Bayerischen Bauordnung Somit sind der Landkreis Würzburg und die Gemeinde Hettstadt zuständig. </a:t>
            </a:r>
          </a:p>
          <a:p>
            <a:pPr marL="0" lvl="1" indent="0">
              <a:buNone/>
            </a:pPr>
            <a:r>
              <a:rPr lang="de-DE" sz="2100" dirty="0"/>
              <a:t>In Frankreich gibt es keine </a:t>
            </a:r>
            <a:r>
              <a:rPr lang="de-DE" sz="2100" dirty="0" smtClean="0"/>
              <a:t>föderalen </a:t>
            </a:r>
            <a:r>
              <a:rPr lang="de-DE" sz="2100" dirty="0"/>
              <a:t>Strukturen. Das Städtebaurecht heißt „</a:t>
            </a:r>
            <a:r>
              <a:rPr lang="fr-FR" sz="2100" dirty="0"/>
              <a:t>Code d’urbanisme » . </a:t>
            </a:r>
            <a:r>
              <a:rPr lang="de-DE" sz="2100" dirty="0" smtClean="0"/>
              <a:t>Dabei handelt es sich also um ein Register von rechtlichen Bestimmungen und Vorschriften. Man kann es auf der Internetseite der französischen Nationalregierung einsehen. Hinzu kommen natürlich kommunale Präzisierungen durch den PLU(i) (Bebauungsplan).</a:t>
            </a:r>
          </a:p>
          <a:p>
            <a:pPr marL="0" indent="0">
              <a:buNone/>
            </a:pPr>
            <a:endParaRPr lang="fr-FR" dirty="0"/>
          </a:p>
          <a:p>
            <a:pPr marL="0" lvl="0" indent="0">
              <a:buNone/>
            </a:pPr>
            <a:endParaRPr lang="fr-FR" dirty="0"/>
          </a:p>
        </p:txBody>
      </p:sp>
    </p:spTree>
    <p:extLst>
      <p:ext uri="{BB962C8B-B14F-4D97-AF65-F5344CB8AC3E}">
        <p14:creationId xmlns:p14="http://schemas.microsoft.com/office/powerpoint/2010/main" val="3702969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Verfahrensfreie</a:t>
            </a:r>
            <a:r>
              <a:rPr lang="fr-FR" dirty="0" smtClean="0"/>
              <a:t> </a:t>
            </a:r>
            <a:r>
              <a:rPr lang="de-DE" dirty="0" smtClean="0"/>
              <a:t>Bauvorhaben</a:t>
            </a:r>
            <a:endParaRPr lang="de-DE" dirty="0"/>
          </a:p>
        </p:txBody>
      </p:sp>
      <p:sp>
        <p:nvSpPr>
          <p:cNvPr id="3" name="Inhaltsplatzhalter 2"/>
          <p:cNvSpPr>
            <a:spLocks noGrp="1"/>
          </p:cNvSpPr>
          <p:nvPr>
            <p:ph sz="quarter" idx="1"/>
          </p:nvPr>
        </p:nvSpPr>
        <p:spPr>
          <a:xfrm>
            <a:off x="457200" y="1600200"/>
            <a:ext cx="8111244" cy="4525963"/>
          </a:xfrm>
        </p:spPr>
        <p:txBody>
          <a:bodyPr>
            <a:normAutofit/>
          </a:bodyPr>
          <a:lstStyle/>
          <a:p>
            <a:pPr marL="0" indent="0">
              <a:buNone/>
            </a:pPr>
            <a:r>
              <a:rPr lang="de-DE" sz="2300" dirty="0"/>
              <a:t>Möchte man in Deutschland einen Veranda, einen Swimmingpool, Schuppen oder ähnliches Bauen, so kann es sein, dass es sich dabei um ein verfahrensfreies </a:t>
            </a:r>
            <a:r>
              <a:rPr lang="de-DE" sz="2300" dirty="0" smtClean="0"/>
              <a:t>Bauvorhaben </a:t>
            </a:r>
            <a:r>
              <a:rPr lang="de-DE" sz="2300" dirty="0"/>
              <a:t>handelt, das also nicht gemeldet werden muss. Verfahrensfreie Bauvorhaben sind geregelt im </a:t>
            </a:r>
            <a:r>
              <a:rPr lang="de-DE" sz="2300" dirty="0">
                <a:hlinkClick r:id="rId2"/>
              </a:rPr>
              <a:t>Art. 57 BayBO</a:t>
            </a:r>
            <a:r>
              <a:rPr lang="de-DE" sz="2300" dirty="0"/>
              <a:t>. In Frankreich ist das anders. </a:t>
            </a:r>
          </a:p>
          <a:p>
            <a:pPr marL="0" indent="0">
              <a:buNone/>
            </a:pPr>
            <a:r>
              <a:rPr lang="de-DE" sz="2300" dirty="0" smtClean="0"/>
              <a:t>Die Erlaubnis zum Errichten von Anbauten/Nebengebäuden wie z.B. Pools oder Verandas/Wintergärten muss immer beantragt werden. Bei über 150 Quadratmetern Grundfläche muss ein Architekt kontaktiert werden. </a:t>
            </a:r>
          </a:p>
          <a:p>
            <a:pPr marL="0" indent="0">
              <a:buNone/>
            </a:pPr>
            <a:r>
              <a:rPr lang="de-DE" sz="2300" dirty="0" smtClean="0"/>
              <a:t>In einem bestimmten Teil der Gemeinde muss außerdem ein zusätzliches Dokument ausgefüllt werden.</a:t>
            </a:r>
          </a:p>
          <a:p>
            <a:endParaRPr lang="de-DE" sz="2300" dirty="0"/>
          </a:p>
          <a:p>
            <a:endParaRPr lang="fr-FR" dirty="0"/>
          </a:p>
        </p:txBody>
      </p:sp>
    </p:spTree>
    <p:extLst>
      <p:ext uri="{BB962C8B-B14F-4D97-AF65-F5344CB8AC3E}">
        <p14:creationId xmlns:p14="http://schemas.microsoft.com/office/powerpoint/2010/main" val="337465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Kontrollen zur Einhaltung der Bauauflagen</a:t>
            </a:r>
            <a:endParaRPr lang="de-DE" dirty="0"/>
          </a:p>
        </p:txBody>
      </p:sp>
      <p:sp>
        <p:nvSpPr>
          <p:cNvPr id="3" name="Inhaltsplatzhalter 2"/>
          <p:cNvSpPr>
            <a:spLocks noGrp="1"/>
          </p:cNvSpPr>
          <p:nvPr>
            <p:ph sz="quarter" idx="1"/>
          </p:nvPr>
        </p:nvSpPr>
        <p:spPr>
          <a:xfrm>
            <a:off x="323528" y="2060848"/>
            <a:ext cx="8686800" cy="4525963"/>
          </a:xfrm>
        </p:spPr>
        <p:txBody>
          <a:bodyPr>
            <a:normAutofit fontScale="77500" lnSpcReduction="20000"/>
          </a:bodyPr>
          <a:lstStyle/>
          <a:p>
            <a:pPr marL="0" lvl="0" indent="0">
              <a:buNone/>
            </a:pPr>
            <a:r>
              <a:rPr lang="de-DE" dirty="0" smtClean="0"/>
              <a:t>Nach Genehmigung eines Bauantrags gelten Bauauflagen. In Hettstadt ist es das </a:t>
            </a:r>
            <a:r>
              <a:rPr lang="de-DE" dirty="0"/>
              <a:t>Landratsamt als </a:t>
            </a:r>
            <a:r>
              <a:rPr lang="de-DE" dirty="0" smtClean="0"/>
              <a:t>Bauaufsichtsbehörde, das die Einhaltung dieser durch </a:t>
            </a:r>
            <a:r>
              <a:rPr lang="de-DE" dirty="0"/>
              <a:t>Ortseinsichten nach Aufforderung durch die </a:t>
            </a:r>
            <a:r>
              <a:rPr lang="de-DE" dirty="0" smtClean="0"/>
              <a:t>Gemeinde kontrolliert.</a:t>
            </a:r>
          </a:p>
          <a:p>
            <a:pPr marL="0" indent="0">
              <a:buNone/>
            </a:pPr>
            <a:r>
              <a:rPr lang="de-DE" dirty="0" smtClean="0"/>
              <a:t>In Argences wird die Einhaltung der Bauauflagen anders kontrolliert. Nach der Beendigung der Bauarbeiten muss der oder die Bauherr*in ein Formular abgeben, in dem er oder sie die Fertigstellung und die Konformität des Baus mit den im Bauantrag beschriebenen Bedingungen deklariert.</a:t>
            </a:r>
          </a:p>
          <a:p>
            <a:pPr marL="0" indent="0">
              <a:buNone/>
            </a:pPr>
            <a:r>
              <a:rPr lang="de-DE" dirty="0" smtClean="0"/>
              <a:t>In Argences ist die lokale Polizei dafür zuständig, die Konformität der Baustellen mit dem Bauantrag zu kontrollieren. Daher hängen in Frankreich auch an den Zäunen oder Einfahrten große Plakate, die das Bauvorhaben beschreiben. </a:t>
            </a:r>
          </a:p>
          <a:p>
            <a:pPr marL="0" indent="0">
              <a:buNone/>
            </a:pPr>
            <a:r>
              <a:rPr lang="de-DE" dirty="0" smtClean="0"/>
              <a:t>Die Kontrollen können innerhalb der 90 Tage nach Abgabe des zuvor genannten Formulars stattfinden.</a:t>
            </a:r>
          </a:p>
          <a:p>
            <a:pPr marL="0" indent="0">
              <a:buNone/>
            </a:pPr>
            <a:r>
              <a:rPr lang="de-DE" dirty="0" smtClean="0"/>
              <a:t>Teilweise werden auch Kontrollen mithilfe von Google </a:t>
            </a:r>
            <a:r>
              <a:rPr lang="de-DE" dirty="0" err="1" smtClean="0"/>
              <a:t>Maps</a:t>
            </a:r>
            <a:r>
              <a:rPr lang="de-DE" dirty="0" smtClean="0"/>
              <a:t> durchgeführt, wobei der ein oder andere Pool ohne Genehmigung entdeckt werden kann.</a:t>
            </a:r>
          </a:p>
          <a:p>
            <a:pPr lvl="0"/>
            <a:endParaRPr lang="de-DE" dirty="0"/>
          </a:p>
          <a:p>
            <a:endParaRPr lang="fr-FR" dirty="0"/>
          </a:p>
        </p:txBody>
      </p:sp>
      <p:sp>
        <p:nvSpPr>
          <p:cNvPr id="4" name="AutoShape 2" descr="Panneau permis de construire 1.2 x 0.8 m | Leroy Merl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2053" name="Picture 5" descr="Travaux au sein de votre habitation | Hérouville Saint clai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647625"/>
            <a:ext cx="2512395" cy="1413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8768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alathea">
  <a:themeElements>
    <a:clrScheme name="Benutzerdefiniert 50">
      <a:dk1>
        <a:sysClr val="windowText" lastClr="000000"/>
      </a:dk1>
      <a:lt1>
        <a:sysClr val="window" lastClr="FFFFFF"/>
      </a:lt1>
      <a:dk2>
        <a:srgbClr val="42729E"/>
      </a:dk2>
      <a:lt2>
        <a:srgbClr val="000000"/>
      </a:lt2>
      <a:accent1>
        <a:srgbClr val="94B6D2"/>
      </a:accent1>
      <a:accent2>
        <a:srgbClr val="EFE0BD"/>
      </a:accent2>
      <a:accent3>
        <a:srgbClr val="A5AB81"/>
      </a:accent3>
      <a:accent4>
        <a:srgbClr val="D8B25C"/>
      </a:accent4>
      <a:accent5>
        <a:srgbClr val="7BA79D"/>
      </a:accent5>
      <a:accent6>
        <a:srgbClr val="968C8C"/>
      </a:accent6>
      <a:hlink>
        <a:srgbClr val="F7B615"/>
      </a:hlink>
      <a:folHlink>
        <a:srgbClr val="704404"/>
      </a:folHlink>
    </a:clrScheme>
    <a:fontScheme name="Galathe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alathe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1813</Words>
  <Application>Microsoft Office PowerPoint</Application>
  <PresentationFormat>Bildschirmpräsentation (4:3)</PresentationFormat>
  <Paragraphs>99</Paragraphs>
  <Slides>18</Slides>
  <Notes>0</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Galathea</vt:lpstr>
      <vt:lpstr>Bürgerprojekt</vt:lpstr>
      <vt:lpstr>Gliederung</vt:lpstr>
      <vt:lpstr>Die Partner-Gemeinden</vt:lpstr>
      <vt:lpstr>Bebauungsplan</vt:lpstr>
      <vt:lpstr>Bauantrag</vt:lpstr>
      <vt:lpstr>Infrastrukturauflagen</vt:lpstr>
      <vt:lpstr>Städtebaurecht</vt:lpstr>
      <vt:lpstr>Verfahrensfreie Bauvorhaben</vt:lpstr>
      <vt:lpstr>Kontrollen zur Einhaltung der Bauauflagen</vt:lpstr>
      <vt:lpstr>Steuerrecht I</vt:lpstr>
      <vt:lpstr>Steuerrecht II</vt:lpstr>
      <vt:lpstr>Sozialwohnungsbau</vt:lpstr>
      <vt:lpstr>Bestimmungen für öffentliche Gebäude</vt:lpstr>
      <vt:lpstr>Denkmalschutz</vt:lpstr>
      <vt:lpstr>Umweltschutz</vt:lpstr>
      <vt:lpstr>Straßennamenvergabe</vt:lpstr>
      <vt:lpstr>Fazit</vt:lpstr>
      <vt:lpstr>Danke!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citoyen</dc:title>
  <dc:creator>Marlene Walther</dc:creator>
  <cp:lastModifiedBy>Marlene Walther</cp:lastModifiedBy>
  <cp:revision>123</cp:revision>
  <dcterms:created xsi:type="dcterms:W3CDTF">2021-06-16T11:54:57Z</dcterms:created>
  <dcterms:modified xsi:type="dcterms:W3CDTF">2021-07-30T16:58:24Z</dcterms:modified>
</cp:coreProperties>
</file>