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4" r:id="rId3"/>
    <p:sldId id="291" r:id="rId4"/>
    <p:sldId id="283" r:id="rId5"/>
    <p:sldId id="269" r:id="rId6"/>
    <p:sldId id="270" r:id="rId7"/>
    <p:sldId id="278" r:id="rId8"/>
    <p:sldId id="262" r:id="rId9"/>
    <p:sldId id="272" r:id="rId10"/>
    <p:sldId id="287" r:id="rId11"/>
    <p:sldId id="265" r:id="rId12"/>
    <p:sldId id="275" r:id="rId13"/>
    <p:sldId id="276" r:id="rId14"/>
    <p:sldId id="277" r:id="rId15"/>
    <p:sldId id="282" r:id="rId16"/>
    <p:sldId id="288" r:id="rId17"/>
    <p:sldId id="295"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83" autoAdjust="0"/>
    <p:restoredTop sz="94660"/>
  </p:normalViewPr>
  <p:slideViewPr>
    <p:cSldViewPr>
      <p:cViewPr varScale="1">
        <p:scale>
          <a:sx n="65" d="100"/>
          <a:sy n="65" d="100"/>
        </p:scale>
        <p:origin x="-1728" y="9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7" name="Rechtec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2362200" y="4038600"/>
            <a:ext cx="6477000" cy="1828800"/>
          </a:xfrm>
        </p:spPr>
        <p:txBody>
          <a:bodyPr anchor="b"/>
          <a:lstStyle>
            <a:lvl1pPr>
              <a:defRPr cap="all" baseline="0"/>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9838005-D7FD-4892-9882-71A3CEB1C645}" type="datetimeFigureOut">
              <a:rPr lang="fr-FR" smtClean="0"/>
              <a:t>30/07/2021</a:t>
            </a:fld>
            <a:endParaRPr lang="fr-FR"/>
          </a:p>
        </p:txBody>
      </p:sp>
      <p:sp>
        <p:nvSpPr>
          <p:cNvPr id="17" name="Fußzeilenplatzhalt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Foliennummernplatzhalt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240EFE1-AED2-4C2A-B8FF-FB079A487B8A}" type="slidenum">
              <a:rPr lang="fr-FR" smtClean="0"/>
              <a:t>‹Nr.›</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69838005-D7FD-4892-9882-71A3CEB1C645}" type="datetimeFigureOut">
              <a:rPr lang="fr-FR" smtClean="0"/>
              <a:t>30/07/2021</a:t>
            </a:fld>
            <a:endParaRPr lang="fr-FR"/>
          </a:p>
        </p:txBody>
      </p:sp>
      <p:sp>
        <p:nvSpPr>
          <p:cNvPr id="5" name="Fußzeilenplatzhalter 4"/>
          <p:cNvSpPr>
            <a:spLocks noGrp="1"/>
          </p:cNvSpPr>
          <p:nvPr>
            <p:ph type="ftr" sz="quarter" idx="11"/>
          </p:nvPr>
        </p:nvSpPr>
        <p:spPr/>
        <p:txBody>
          <a:bodyPr/>
          <a:lstStyle/>
          <a:p>
            <a:endParaRPr lang="fr-FR"/>
          </a:p>
        </p:txBody>
      </p:sp>
      <p:sp>
        <p:nvSpPr>
          <p:cNvPr id="6" name="Foliennummernplatzhalter 5"/>
          <p:cNvSpPr>
            <a:spLocks noGrp="1"/>
          </p:cNvSpPr>
          <p:nvPr>
            <p:ph type="sldNum" sz="quarter" idx="12"/>
          </p:nvPr>
        </p:nvSpPr>
        <p:spPr/>
        <p:txBody>
          <a:bodyPr/>
          <a:lstStyle/>
          <a:p>
            <a:fld id="{5240EFE1-AED2-4C2A-B8FF-FB079A487B8A}" type="slidenum">
              <a:rPr lang="fr-FR" smtClean="0"/>
              <a:t>‹Nr.›</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1"/>
      </p:bgRef>
    </p:bg>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609600"/>
            <a:ext cx="2057400" cy="5516563"/>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609600"/>
            <a:ext cx="5562600" cy="5516564"/>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a:xfrm>
            <a:off x="6553200" y="6248402"/>
            <a:ext cx="2209800" cy="365125"/>
          </a:xfrm>
        </p:spPr>
        <p:txBody>
          <a:bodyPr/>
          <a:lstStyle/>
          <a:p>
            <a:fld id="{69838005-D7FD-4892-9882-71A3CEB1C645}" type="datetimeFigureOut">
              <a:rPr lang="fr-FR" smtClean="0"/>
              <a:t>30/07/2021</a:t>
            </a:fld>
            <a:endParaRPr lang="fr-FR"/>
          </a:p>
        </p:txBody>
      </p:sp>
      <p:sp>
        <p:nvSpPr>
          <p:cNvPr id="5" name="Fußzeilenplatzhalter 4"/>
          <p:cNvSpPr>
            <a:spLocks noGrp="1"/>
          </p:cNvSpPr>
          <p:nvPr>
            <p:ph type="ftr" sz="quarter" idx="11"/>
          </p:nvPr>
        </p:nvSpPr>
        <p:spPr>
          <a:xfrm>
            <a:off x="457201" y="6248207"/>
            <a:ext cx="5573483" cy="365125"/>
          </a:xfrm>
        </p:spPr>
        <p:txBody>
          <a:bodyPr/>
          <a:lstStyle/>
          <a:p>
            <a:endParaRPr lang="fr-FR"/>
          </a:p>
        </p:txBody>
      </p:sp>
      <p:sp>
        <p:nvSpPr>
          <p:cNvPr id="7" name="Rechtec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htec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ec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liennummernplatzhalter 5"/>
          <p:cNvSpPr>
            <a:spLocks noGrp="1"/>
          </p:cNvSpPr>
          <p:nvPr>
            <p:ph type="sldNum" sz="quarter" idx="12"/>
          </p:nvPr>
        </p:nvSpPr>
        <p:spPr>
          <a:xfrm rot="5400000">
            <a:off x="5989638" y="144462"/>
            <a:ext cx="533400" cy="244476"/>
          </a:xfrm>
        </p:spPr>
        <p:txBody>
          <a:bodyPr/>
          <a:lstStyle/>
          <a:p>
            <a:fld id="{5240EFE1-AED2-4C2A-B8FF-FB079A487B8A}" type="slidenum">
              <a:rPr lang="fr-FR" smtClean="0"/>
              <a:t>‹Nr.›</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12648" y="228600"/>
            <a:ext cx="8153400" cy="990600"/>
          </a:xfrm>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69838005-D7FD-4892-9882-71A3CEB1C645}" type="datetimeFigureOut">
              <a:rPr lang="fr-FR" smtClean="0"/>
              <a:t>30/07/2021</a:t>
            </a:fld>
            <a:endParaRPr lang="fr-FR"/>
          </a:p>
        </p:txBody>
      </p:sp>
      <p:sp>
        <p:nvSpPr>
          <p:cNvPr id="5" name="Fußzeilenplatzhalter 4"/>
          <p:cNvSpPr>
            <a:spLocks noGrp="1"/>
          </p:cNvSpPr>
          <p:nvPr>
            <p:ph type="ftr" sz="quarter" idx="11"/>
          </p:nvPr>
        </p:nvSpPr>
        <p:spPr/>
        <p:txBody>
          <a:bodyPr/>
          <a:lstStyle/>
          <a:p>
            <a:endParaRPr lang="fr-FR"/>
          </a:p>
        </p:txBody>
      </p:sp>
      <p:sp>
        <p:nvSpPr>
          <p:cNvPr id="6" name="Foliennummernplatzhalter 5"/>
          <p:cNvSpPr>
            <a:spLocks noGrp="1"/>
          </p:cNvSpPr>
          <p:nvPr>
            <p:ph type="sldNum" sz="quarter" idx="12"/>
          </p:nvPr>
        </p:nvSpPr>
        <p:spPr/>
        <p:txBody>
          <a:bodyPr/>
          <a:lstStyle>
            <a:lvl1pPr>
              <a:defRPr>
                <a:solidFill>
                  <a:srgbClr val="FFFFFF"/>
                </a:solidFill>
              </a:defRPr>
            </a:lvl1pPr>
          </a:lstStyle>
          <a:p>
            <a:fld id="{5240EFE1-AED2-4C2A-B8FF-FB079A487B8A}" type="slidenum">
              <a:rPr lang="fr-FR" smtClean="0"/>
              <a:t>‹Nr.›</a:t>
            </a:fld>
            <a:endParaRPr lang="fr-FR"/>
          </a:p>
        </p:txBody>
      </p:sp>
      <p:sp>
        <p:nvSpPr>
          <p:cNvPr id="8" name="Inhaltsplatzhalter 7"/>
          <p:cNvSpPr>
            <a:spLocks noGrp="1"/>
          </p:cNvSpPr>
          <p:nvPr>
            <p:ph sz="quarter" idx="1"/>
          </p:nvPr>
        </p:nvSpPr>
        <p:spPr>
          <a:xfrm>
            <a:off x="612648" y="1600200"/>
            <a:ext cx="8153400" cy="44958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3">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7" name="Rechtec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de-DE" smtClean="0"/>
              <a:t>Titelmasterformat durch Klicken bearbeiten</a:t>
            </a:r>
            <a:endParaRPr kumimoji="0" lang="en-US"/>
          </a:p>
        </p:txBody>
      </p:sp>
      <p:sp>
        <p:nvSpPr>
          <p:cNvPr id="12" name="Datumsplatzhalter 11"/>
          <p:cNvSpPr>
            <a:spLocks noGrp="1"/>
          </p:cNvSpPr>
          <p:nvPr>
            <p:ph type="dt" sz="half" idx="10"/>
          </p:nvPr>
        </p:nvSpPr>
        <p:spPr/>
        <p:txBody>
          <a:bodyPr/>
          <a:lstStyle/>
          <a:p>
            <a:fld id="{69838005-D7FD-4892-9882-71A3CEB1C645}" type="datetimeFigureOut">
              <a:rPr lang="fr-FR" smtClean="0"/>
              <a:t>30/07/2021</a:t>
            </a:fld>
            <a:endParaRPr lang="fr-FR"/>
          </a:p>
        </p:txBody>
      </p:sp>
      <p:sp>
        <p:nvSpPr>
          <p:cNvPr id="13" name="Foliennummernplatzhalt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240EFE1-AED2-4C2A-B8FF-FB079A487B8A}" type="slidenum">
              <a:rPr lang="fr-FR" smtClean="0"/>
              <a:t>‹Nr.›</a:t>
            </a:fld>
            <a:endParaRPr lang="fr-FR"/>
          </a:p>
        </p:txBody>
      </p:sp>
      <p:sp>
        <p:nvSpPr>
          <p:cNvPr id="14" name="Fußzeilenplatzhalter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9" name="Inhaltsplatzhalter 8"/>
          <p:cNvSpPr>
            <a:spLocks noGrp="1"/>
          </p:cNvSpPr>
          <p:nvPr>
            <p:ph sz="quarter" idx="1"/>
          </p:nvPr>
        </p:nvSpPr>
        <p:spPr>
          <a:xfrm>
            <a:off x="609600" y="1589567"/>
            <a:ext cx="388620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844901" y="1589567"/>
            <a:ext cx="388620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8" name="Datumsplatzhalter 7"/>
          <p:cNvSpPr>
            <a:spLocks noGrp="1"/>
          </p:cNvSpPr>
          <p:nvPr>
            <p:ph type="dt" sz="half" idx="15"/>
          </p:nvPr>
        </p:nvSpPr>
        <p:spPr/>
        <p:txBody>
          <a:bodyPr rtlCol="0"/>
          <a:lstStyle/>
          <a:p>
            <a:fld id="{69838005-D7FD-4892-9882-71A3CEB1C645}" type="datetimeFigureOut">
              <a:rPr lang="fr-FR" smtClean="0"/>
              <a:t>30/07/2021</a:t>
            </a:fld>
            <a:endParaRPr lang="fr-FR"/>
          </a:p>
        </p:txBody>
      </p:sp>
      <p:sp>
        <p:nvSpPr>
          <p:cNvPr id="10" name="Foliennummernplatzhalter 9"/>
          <p:cNvSpPr>
            <a:spLocks noGrp="1"/>
          </p:cNvSpPr>
          <p:nvPr>
            <p:ph type="sldNum" sz="quarter" idx="16"/>
          </p:nvPr>
        </p:nvSpPr>
        <p:spPr/>
        <p:txBody>
          <a:bodyPr rtlCol="0"/>
          <a:lstStyle/>
          <a:p>
            <a:fld id="{5240EFE1-AED2-4C2A-B8FF-FB079A487B8A}" type="slidenum">
              <a:rPr lang="fr-FR" smtClean="0"/>
              <a:t>‹Nr.›</a:t>
            </a:fld>
            <a:endParaRPr lang="fr-FR"/>
          </a:p>
        </p:txBody>
      </p:sp>
      <p:sp>
        <p:nvSpPr>
          <p:cNvPr id="12" name="Fußzeilenplatzhalter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33400" y="273050"/>
            <a:ext cx="8153400" cy="869950"/>
          </a:xfrm>
        </p:spPr>
        <p:txBody>
          <a:bodyPr anchor="ctr"/>
          <a:lstStyle>
            <a:lvl1pPr>
              <a:defRPr/>
            </a:lvl1pPr>
          </a:lstStyle>
          <a:p>
            <a:r>
              <a:rPr kumimoji="0" lang="de-DE" smtClean="0"/>
              <a:t>Titelmasterformat durch Klicken bearbeiten</a:t>
            </a:r>
            <a:endParaRPr kumimoji="0" lang="en-US"/>
          </a:p>
        </p:txBody>
      </p:sp>
      <p:sp>
        <p:nvSpPr>
          <p:cNvPr id="11" name="Inhaltsplatzhalter 10"/>
          <p:cNvSpPr>
            <a:spLocks noGrp="1"/>
          </p:cNvSpPr>
          <p:nvPr>
            <p:ph sz="quarter" idx="2"/>
          </p:nvPr>
        </p:nvSpPr>
        <p:spPr>
          <a:xfrm>
            <a:off x="609600" y="2438400"/>
            <a:ext cx="3886200" cy="35814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800600" y="2438400"/>
            <a:ext cx="3886200" cy="35814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Datumsplatzhalter 9"/>
          <p:cNvSpPr>
            <a:spLocks noGrp="1"/>
          </p:cNvSpPr>
          <p:nvPr>
            <p:ph type="dt" sz="half" idx="15"/>
          </p:nvPr>
        </p:nvSpPr>
        <p:spPr/>
        <p:txBody>
          <a:bodyPr rtlCol="0"/>
          <a:lstStyle/>
          <a:p>
            <a:fld id="{69838005-D7FD-4892-9882-71A3CEB1C645}" type="datetimeFigureOut">
              <a:rPr lang="fr-FR" smtClean="0"/>
              <a:t>30/07/2021</a:t>
            </a:fld>
            <a:endParaRPr lang="fr-FR"/>
          </a:p>
        </p:txBody>
      </p:sp>
      <p:sp>
        <p:nvSpPr>
          <p:cNvPr id="12" name="Foliennummernplatzhalter 11"/>
          <p:cNvSpPr>
            <a:spLocks noGrp="1"/>
          </p:cNvSpPr>
          <p:nvPr>
            <p:ph type="sldNum" sz="quarter" idx="16"/>
          </p:nvPr>
        </p:nvSpPr>
        <p:spPr/>
        <p:txBody>
          <a:bodyPr rtlCol="0"/>
          <a:lstStyle/>
          <a:p>
            <a:fld id="{5240EFE1-AED2-4C2A-B8FF-FB079A487B8A}" type="slidenum">
              <a:rPr lang="fr-FR" smtClean="0"/>
              <a:t>‹Nr.›</a:t>
            </a:fld>
            <a:endParaRPr lang="fr-FR"/>
          </a:p>
        </p:txBody>
      </p:sp>
      <p:sp>
        <p:nvSpPr>
          <p:cNvPr id="14" name="Fußzeilenplatzhalter 13"/>
          <p:cNvSpPr>
            <a:spLocks noGrp="1"/>
          </p:cNvSpPr>
          <p:nvPr>
            <p:ph type="ftr" sz="quarter" idx="17"/>
          </p:nvPr>
        </p:nvSpPr>
        <p:spPr/>
        <p:txBody>
          <a:bodyPr rtlCol="0"/>
          <a:lstStyle/>
          <a:p>
            <a:endParaRPr lang="fr-FR"/>
          </a:p>
        </p:txBody>
      </p:sp>
      <p:sp>
        <p:nvSpPr>
          <p:cNvPr id="16" name="Textplatzhalt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de-DE" smtClean="0"/>
              <a:t>Textmasterformat bearbeiten</a:t>
            </a:r>
          </a:p>
        </p:txBody>
      </p:sp>
      <p:sp>
        <p:nvSpPr>
          <p:cNvPr id="15" name="Textplatzhalt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de-DE" smtClean="0"/>
              <a:t>Textmasterformat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69838005-D7FD-4892-9882-71A3CEB1C645}" type="datetimeFigureOut">
              <a:rPr lang="fr-FR" smtClean="0"/>
              <a:t>30/07/2021</a:t>
            </a:fld>
            <a:endParaRPr lang="fr-FR"/>
          </a:p>
        </p:txBody>
      </p:sp>
      <p:sp>
        <p:nvSpPr>
          <p:cNvPr id="4" name="Fußzeilenplatzhalter 3"/>
          <p:cNvSpPr>
            <a:spLocks noGrp="1"/>
          </p:cNvSpPr>
          <p:nvPr>
            <p:ph type="ftr" sz="quarter" idx="11"/>
          </p:nvPr>
        </p:nvSpPr>
        <p:spPr/>
        <p:txBody>
          <a:bodyPr/>
          <a:lstStyle/>
          <a:p>
            <a:endParaRPr lang="fr-FR"/>
          </a:p>
        </p:txBody>
      </p:sp>
      <p:sp>
        <p:nvSpPr>
          <p:cNvPr id="5" name="Foliennummernplatzhalter 4"/>
          <p:cNvSpPr>
            <a:spLocks noGrp="1"/>
          </p:cNvSpPr>
          <p:nvPr>
            <p:ph type="sldNum" sz="quarter" idx="12"/>
          </p:nvPr>
        </p:nvSpPr>
        <p:spPr/>
        <p:txBody>
          <a:bodyPr/>
          <a:lstStyle>
            <a:lvl1pPr>
              <a:defRPr>
                <a:solidFill>
                  <a:srgbClr val="FFFFFF"/>
                </a:solidFill>
              </a:defRPr>
            </a:lvl1pPr>
          </a:lstStyle>
          <a:p>
            <a:fld id="{5240EFE1-AED2-4C2A-B8FF-FB079A487B8A}" type="slidenum">
              <a:rPr lang="fr-FR" smtClean="0"/>
              <a:t>‹Nr.›</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9838005-D7FD-4892-9882-71A3CEB1C645}" type="datetimeFigureOut">
              <a:rPr lang="fr-FR" smtClean="0"/>
              <a:t>30/07/2021</a:t>
            </a:fld>
            <a:endParaRPr lang="fr-FR"/>
          </a:p>
        </p:txBody>
      </p:sp>
      <p:sp>
        <p:nvSpPr>
          <p:cNvPr id="3" name="Fußzeilenplatzhalter 2"/>
          <p:cNvSpPr>
            <a:spLocks noGrp="1"/>
          </p:cNvSpPr>
          <p:nvPr>
            <p:ph type="ftr" sz="quarter" idx="11"/>
          </p:nvPr>
        </p:nvSpPr>
        <p:spPr/>
        <p:txBody>
          <a:bodyPr/>
          <a:lstStyle/>
          <a:p>
            <a:endParaRPr lang="fr-FR"/>
          </a:p>
        </p:txBody>
      </p:sp>
      <p:sp>
        <p:nvSpPr>
          <p:cNvPr id="4" name="Foliennummernplatzhalter 3"/>
          <p:cNvSpPr>
            <a:spLocks noGrp="1"/>
          </p:cNvSpPr>
          <p:nvPr>
            <p:ph type="sldNum" sz="quarter" idx="12"/>
          </p:nvPr>
        </p:nvSpPr>
        <p:spPr>
          <a:xfrm>
            <a:off x="0" y="6248400"/>
            <a:ext cx="533400" cy="381000"/>
          </a:xfrm>
        </p:spPr>
        <p:txBody>
          <a:bodyPr/>
          <a:lstStyle>
            <a:lvl1pPr>
              <a:defRPr>
                <a:solidFill>
                  <a:schemeClr val="tx2"/>
                </a:solidFill>
              </a:defRPr>
            </a:lvl1pPr>
          </a:lstStyle>
          <a:p>
            <a:fld id="{5240EFE1-AED2-4C2A-B8FF-FB079A487B8A}" type="slidenum">
              <a:rPr lang="fr-FR" smtClean="0"/>
              <a:t>‹Nr.›</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8077200" cy="869950"/>
          </a:xfrm>
        </p:spPr>
        <p:txBody>
          <a:bodyPr anchor="ctr"/>
          <a:lstStyle>
            <a:lvl1pPr algn="l">
              <a:buNone/>
              <a:defRPr sz="4400" b="0"/>
            </a:lvl1p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69838005-D7FD-4892-9882-71A3CEB1C645}" type="datetimeFigureOut">
              <a:rPr lang="fr-FR" smtClean="0"/>
              <a:t>30/07/2021</a:t>
            </a:fld>
            <a:endParaRPr lang="fr-FR"/>
          </a:p>
        </p:txBody>
      </p:sp>
      <p:sp>
        <p:nvSpPr>
          <p:cNvPr id="6" name="Fußzeilenplatzhalter 5"/>
          <p:cNvSpPr>
            <a:spLocks noGrp="1"/>
          </p:cNvSpPr>
          <p:nvPr>
            <p:ph type="ftr" sz="quarter" idx="11"/>
          </p:nvPr>
        </p:nvSpPr>
        <p:spPr/>
        <p:txBody>
          <a:bodyPr/>
          <a:lstStyle/>
          <a:p>
            <a:endParaRPr lang="fr-FR"/>
          </a:p>
        </p:txBody>
      </p:sp>
      <p:sp>
        <p:nvSpPr>
          <p:cNvPr id="7" name="Foliennummernplatzhalter 6"/>
          <p:cNvSpPr>
            <a:spLocks noGrp="1"/>
          </p:cNvSpPr>
          <p:nvPr>
            <p:ph type="sldNum" sz="quarter" idx="12"/>
          </p:nvPr>
        </p:nvSpPr>
        <p:spPr/>
        <p:txBody>
          <a:bodyPr/>
          <a:lstStyle>
            <a:lvl1pPr>
              <a:defRPr>
                <a:solidFill>
                  <a:srgbClr val="FFFFFF"/>
                </a:solidFill>
              </a:defRPr>
            </a:lvl1pPr>
          </a:lstStyle>
          <a:p>
            <a:fld id="{5240EFE1-AED2-4C2A-B8FF-FB079A487B8A}" type="slidenum">
              <a:rPr lang="fr-FR" smtClean="0"/>
              <a:t>‹Nr.›</a:t>
            </a:fld>
            <a:endParaRPr lang="fr-FR"/>
          </a:p>
        </p:txBody>
      </p:sp>
      <p:sp>
        <p:nvSpPr>
          <p:cNvPr id="3" name="Textplatzhalt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9" name="Inhaltsplatzhalter 8"/>
          <p:cNvSpPr>
            <a:spLocks noGrp="1"/>
          </p:cNvSpPr>
          <p:nvPr>
            <p:ph sz="quarter" idx="1"/>
          </p:nvPr>
        </p:nvSpPr>
        <p:spPr>
          <a:xfrm>
            <a:off x="2362200" y="1752600"/>
            <a:ext cx="6400800" cy="44196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3">
        <a:schemeClr val="bg2"/>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de-DE" smtClean="0"/>
              <a:t>Textmasterformat bearbeiten</a:t>
            </a:r>
          </a:p>
        </p:txBody>
      </p:sp>
      <p:sp>
        <p:nvSpPr>
          <p:cNvPr id="8" name="Rechtec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de-DE" smtClean="0"/>
              <a:t>Titelmasterformat durch Klicken bearbeiten</a:t>
            </a:r>
            <a:endParaRPr kumimoji="0" lang="en-US"/>
          </a:p>
        </p:txBody>
      </p:sp>
      <p:sp>
        <p:nvSpPr>
          <p:cNvPr id="11" name="Rechtec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umsplatzhalter 11"/>
          <p:cNvSpPr>
            <a:spLocks noGrp="1"/>
          </p:cNvSpPr>
          <p:nvPr>
            <p:ph type="dt" sz="half" idx="10"/>
          </p:nvPr>
        </p:nvSpPr>
        <p:spPr>
          <a:xfrm>
            <a:off x="6248400" y="6248400"/>
            <a:ext cx="2667000" cy="365125"/>
          </a:xfrm>
        </p:spPr>
        <p:txBody>
          <a:bodyPr rtlCol="0"/>
          <a:lstStyle/>
          <a:p>
            <a:fld id="{69838005-D7FD-4892-9882-71A3CEB1C645}" type="datetimeFigureOut">
              <a:rPr lang="fr-FR" smtClean="0"/>
              <a:t>30/07/2021</a:t>
            </a:fld>
            <a:endParaRPr lang="fr-FR"/>
          </a:p>
        </p:txBody>
      </p:sp>
      <p:sp>
        <p:nvSpPr>
          <p:cNvPr id="13" name="Foliennummernplatzhalter 12"/>
          <p:cNvSpPr>
            <a:spLocks noGrp="1"/>
          </p:cNvSpPr>
          <p:nvPr>
            <p:ph type="sldNum" sz="quarter" idx="11"/>
          </p:nvPr>
        </p:nvSpPr>
        <p:spPr>
          <a:xfrm>
            <a:off x="0" y="4667249"/>
            <a:ext cx="1447800" cy="663578"/>
          </a:xfrm>
        </p:spPr>
        <p:txBody>
          <a:bodyPr rtlCol="0"/>
          <a:lstStyle>
            <a:lvl1pPr>
              <a:defRPr sz="2800"/>
            </a:lvl1pPr>
          </a:lstStyle>
          <a:p>
            <a:fld id="{5240EFE1-AED2-4C2A-B8FF-FB079A487B8A}" type="slidenum">
              <a:rPr lang="fr-FR" smtClean="0"/>
              <a:t>‹Nr.›</a:t>
            </a:fld>
            <a:endParaRPr lang="fr-FR"/>
          </a:p>
        </p:txBody>
      </p:sp>
      <p:sp>
        <p:nvSpPr>
          <p:cNvPr id="14" name="Fußzeilenplatzhalter 13"/>
          <p:cNvSpPr>
            <a:spLocks noGrp="1"/>
          </p:cNvSpPr>
          <p:nvPr>
            <p:ph type="ftr" sz="quarter" idx="12"/>
          </p:nvPr>
        </p:nvSpPr>
        <p:spPr>
          <a:xfrm>
            <a:off x="1600200" y="6248206"/>
            <a:ext cx="4572000" cy="365125"/>
          </a:xfrm>
        </p:spPr>
        <p:txBody>
          <a:bodyPr rtlCol="0"/>
          <a:lstStyle/>
          <a:p>
            <a:endParaRPr lang="fr-FR"/>
          </a:p>
        </p:txBody>
      </p:sp>
      <p:sp>
        <p:nvSpPr>
          <p:cNvPr id="3" name="Bildplatzhalt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de-DE" smtClean="0"/>
              <a:t>Bild durch Klicken auf Symbol hinzufügen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609600" y="228600"/>
            <a:ext cx="8153400" cy="990600"/>
          </a:xfrm>
          <a:prstGeom prst="rect">
            <a:avLst/>
          </a:prstGeom>
        </p:spPr>
        <p:txBody>
          <a:bodyPr vert="horz" anchor="ctr">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9838005-D7FD-4892-9882-71A3CEB1C645}" type="datetimeFigureOut">
              <a:rPr lang="fr-FR" smtClean="0"/>
              <a:t>30/07/2021</a:t>
            </a:fld>
            <a:endParaRPr lang="fr-FR"/>
          </a:p>
        </p:txBody>
      </p:sp>
      <p:sp>
        <p:nvSpPr>
          <p:cNvPr id="3" name="Fußzeilenplatzhalt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htec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240EFE1-AED2-4C2A-B8FF-FB079A487B8A}" type="slidenum">
              <a:rPr lang="fr-FR" smtClean="0"/>
              <a:t>‹Nr.›</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de.pons.com/%C3%BCbersetzung/franz%C3%B6sisch-deutsch/imp%C3%B4t" TargetMode="External"/><Relationship Id="rId13" Type="http://schemas.openxmlformats.org/officeDocument/2006/relationships/hyperlink" Target="http://www.impots.gouv.fr/" TargetMode="External"/><Relationship Id="rId3" Type="http://schemas.openxmlformats.org/officeDocument/2006/relationships/hyperlink" Target="https://de.pons.com/%C3%BCbersetzung/franz%C3%B6sisch-deutsch/de" TargetMode="External"/><Relationship Id="rId7" Type="http://schemas.openxmlformats.org/officeDocument/2006/relationships/hyperlink" Target="https://de.pons.com/%C3%BCbersetzung/franz%C3%B6sisch-deutsch/perception" TargetMode="External"/><Relationship Id="rId12" Type="http://schemas.openxmlformats.org/officeDocument/2006/relationships/hyperlink" Target="https://de.pons.com/%C3%BCbersetzung/franz%C3%B6sisch-deutsch/secondaire" TargetMode="External"/><Relationship Id="rId2" Type="http://schemas.openxmlformats.org/officeDocument/2006/relationships/hyperlink" Target="https://de.pons.com/%C3%BCbersetzung/franz%C3%B6sisch-deutsch/indice" TargetMode="External"/><Relationship Id="rId1" Type="http://schemas.openxmlformats.org/officeDocument/2006/relationships/slideLayout" Target="../slideLayouts/slideLayout4.xml"/><Relationship Id="rId6" Type="http://schemas.openxmlformats.org/officeDocument/2006/relationships/hyperlink" Target="https://de.pons.com/%C3%BCbersetzung/franz%C3%B6sisch-deutsch/taux" TargetMode="External"/><Relationship Id="rId11" Type="http://schemas.openxmlformats.org/officeDocument/2006/relationships/hyperlink" Target="https://de.pons.com/%C3%BCbersetzung/franz%C3%B6sisch-deutsch/r%C3%A9sidence" TargetMode="External"/><Relationship Id="rId5" Type="http://schemas.openxmlformats.org/officeDocument/2006/relationships/hyperlink" Target="https://de.pons.com/%C3%BCbersetzung/franz%C3%B6sisch-deutsch/foncier" TargetMode="External"/><Relationship Id="rId10" Type="http://schemas.openxmlformats.org/officeDocument/2006/relationships/hyperlink" Target="https://de.pons.com/%C3%BCbersetzung/franz%C3%B6sisch-deutsch/la" TargetMode="External"/><Relationship Id="rId4" Type="http://schemas.openxmlformats.org/officeDocument/2006/relationships/hyperlink" Target="https://de.pons.com/%C3%BCbersetzung/franz%C3%B6sisch-deutsch/l'imp%C3%B4t" TargetMode="External"/><Relationship Id="rId9" Type="http://schemas.openxmlformats.org/officeDocument/2006/relationships/hyperlink" Target="https://de.pons.com/%C3%BCbersetzung/franz%C3%B6sisch-deutsch/sur"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openxmlformats.org/officeDocument/2006/relationships/hyperlink" Target="https://de.pons.com/%C3%BCbersetzung/franz%C3%B6sisch-deutsch/incendies" TargetMode="External"/><Relationship Id="rId3" Type="http://schemas.openxmlformats.org/officeDocument/2006/relationships/hyperlink" Target="https://de.pons.com/%C3%BCbersetzung/franz%C3%B6sisch-deutsch/l%C3%A9gislation" TargetMode="External"/><Relationship Id="rId7" Type="http://schemas.openxmlformats.org/officeDocument/2006/relationships/hyperlink" Target="https://de.pons.com/%C3%BCbersetzung/franz%C3%B6sisch-deutsch/des" TargetMode="External"/><Relationship Id="rId2" Type="http://schemas.openxmlformats.org/officeDocument/2006/relationships/hyperlink" Target="https://de.pons.com/%C3%BCbersetzung/franz%C3%B6sisch-deutsch/standardisation" TargetMode="External"/><Relationship Id="rId1" Type="http://schemas.openxmlformats.org/officeDocument/2006/relationships/slideLayout" Target="../slideLayouts/slideLayout4.xml"/><Relationship Id="rId6" Type="http://schemas.openxmlformats.org/officeDocument/2006/relationships/hyperlink" Target="https://de.pons.com/%C3%BCbersetzung/franz%C3%B6sisch-deutsch/pr%C3%A9vention" TargetMode="External"/><Relationship Id="rId5" Type="http://schemas.openxmlformats.org/officeDocument/2006/relationships/hyperlink" Target="https://de.pons.com/%C3%BCbersetzung/franz%C3%B6sisch-deutsch/la" TargetMode="External"/><Relationship Id="rId4" Type="http://schemas.openxmlformats.org/officeDocument/2006/relationships/hyperlink" Target="https://de.pons.com/%C3%BCbersetzung/franz%C3%B6sisch-deutsch/sur"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de.pons.com/%C3%BCbersetzung/franz%C3%B6sisch-deutsch/historiques" TargetMode="External"/><Relationship Id="rId3" Type="http://schemas.openxmlformats.org/officeDocument/2006/relationships/hyperlink" Target="https://de.pons.com/%C3%BCbersetzung/franz%C3%B6sisch-deutsch/conservation" TargetMode="External"/><Relationship Id="rId7" Type="http://schemas.openxmlformats.org/officeDocument/2006/relationships/hyperlink" Target="https://de.pons.com/%C3%BCbersetzung/franz%C3%B6sisch-deutsch/monuments" TargetMode="External"/><Relationship Id="rId2" Type="http://schemas.openxmlformats.org/officeDocument/2006/relationships/hyperlink" Target="https://de.pons.com/%C3%BCbersetzung/franz%C3%B6sisch-deutsch/protection" TargetMode="External"/><Relationship Id="rId1" Type="http://schemas.openxmlformats.org/officeDocument/2006/relationships/slideLayout" Target="../slideLayouts/slideLayout4.xml"/><Relationship Id="rId6" Type="http://schemas.openxmlformats.org/officeDocument/2006/relationships/hyperlink" Target="https://de.pons.com/%C3%BCbersetzung/franz%C3%B6sisch-deutsch/des" TargetMode="External"/><Relationship Id="rId5" Type="http://schemas.openxmlformats.org/officeDocument/2006/relationships/hyperlink" Target="https://de.pons.com/%C3%BCbersetzung/franz%C3%B6sisch-deutsch/restauration" TargetMode="External"/><Relationship Id="rId4" Type="http://schemas.openxmlformats.org/officeDocument/2006/relationships/hyperlink" Target="https://de.pons.com/%C3%BCbersetzung/franz%C3%B6sisch-deutsch/et"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de.pons.com/%C3%BCbersetzung/franz%C3%B6sisch-deutsch/protection" TargetMode="External"/><Relationship Id="rId3" Type="http://schemas.openxmlformats.org/officeDocument/2006/relationships/hyperlink" Target="https://de.pons.com/%C3%BCbersetzung/franz%C3%B6sisch-deutsch/forestier" TargetMode="External"/><Relationship Id="rId7" Type="http://schemas.openxmlformats.org/officeDocument/2006/relationships/hyperlink" Target="https://de.pons.com/%C3%BCbersetzung/franz%C3%B6sisch-deutsch/la" TargetMode="External"/><Relationship Id="rId2" Type="http://schemas.openxmlformats.org/officeDocument/2006/relationships/hyperlink" Target="https://de.pons.com/%C3%BCbersetzung/franz%C3%B6sisch-deutsch/peuplement" TargetMode="External"/><Relationship Id="rId1" Type="http://schemas.openxmlformats.org/officeDocument/2006/relationships/slideLayout" Target="../slideLayouts/slideLayout4.xml"/><Relationship Id="rId6" Type="http://schemas.openxmlformats.org/officeDocument/2006/relationships/hyperlink" Target="https://de.pons.com/%C3%BCbersetzung/franz%C3%B6sisch-deutsch/sur" TargetMode="External"/><Relationship Id="rId11" Type="http://schemas.openxmlformats.org/officeDocument/2006/relationships/hyperlink" Target="https://de.pons.com/%C3%BCbersetzung/franz%C3%B6sisch-deutsch/l'environnement" TargetMode="External"/><Relationship Id="rId5" Type="http://schemas.openxmlformats.org/officeDocument/2006/relationships/hyperlink" Target="https://de.pons.com/%C3%BCbersetzung/franz%C3%B6sisch-deutsch/f%C3%A9d%C3%A9rale" TargetMode="External"/><Relationship Id="rId10" Type="http://schemas.openxmlformats.org/officeDocument/2006/relationships/hyperlink" Target="https://de.pons.com/%C3%BCbersetzung/franz%C3%B6sisch-deutsch/nature" TargetMode="External"/><Relationship Id="rId4" Type="http://schemas.openxmlformats.org/officeDocument/2006/relationships/hyperlink" Target="https://de.pons.com/%C3%BCbersetzung/franz%C3%B6sisch-deutsch/loi" TargetMode="External"/><Relationship Id="rId9" Type="http://schemas.openxmlformats.org/officeDocument/2006/relationships/hyperlink" Target="https://de.pons.com/%C3%BCbersetzung/franz%C3%B6sisch-deutsch/d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hyperlink" Target="https://de.pons.com/%C3%BCbersetzung/franz%C3%B6sisch-deutsch/de" TargetMode="External"/><Relationship Id="rId13" Type="http://schemas.openxmlformats.org/officeDocument/2006/relationships/hyperlink" Target="https://de.pons.com/%C3%BCbersetzung/franz%C3%B6sisch-deutsch/choses" TargetMode="External"/><Relationship Id="rId3" Type="http://schemas.openxmlformats.org/officeDocument/2006/relationships/hyperlink" Target="https://de.pons.com/%C3%BCbersetzung/franz%C3%B6sisch-deutsch/contre" TargetMode="External"/><Relationship Id="rId7" Type="http://schemas.openxmlformats.org/officeDocument/2006/relationships/hyperlink" Target="https://de.pons.com/%C3%BCbersetzung/franz%C3%B6sisch-deutsch/zone" TargetMode="External"/><Relationship Id="rId12" Type="http://schemas.openxmlformats.org/officeDocument/2006/relationships/hyperlink" Target="https://de.pons.com/%C3%BCbersetzung/franz%C3%B6sisch-deutsch/d'autres" TargetMode="External"/><Relationship Id="rId2" Type="http://schemas.openxmlformats.org/officeDocument/2006/relationships/hyperlink" Target="https://de.pons.com/%C3%BCbersetzung/franz%C3%B6sisch-deutsch/protection" TargetMode="External"/><Relationship Id="rId1" Type="http://schemas.openxmlformats.org/officeDocument/2006/relationships/slideLayout" Target="../slideLayouts/slideLayout4.xml"/><Relationship Id="rId6" Type="http://schemas.openxmlformats.org/officeDocument/2006/relationships/hyperlink" Target="https://de.pons.com/%C3%BCbersetzung/franz%C3%B6sisch-deutsch/polluantes" TargetMode="External"/><Relationship Id="rId11" Type="http://schemas.openxmlformats.org/officeDocument/2006/relationships/hyperlink" Target="https://de.pons.com/%C3%BCbersetzung/franz%C3%B6sisch-deutsch/bien" TargetMode="External"/><Relationship Id="rId5" Type="http://schemas.openxmlformats.org/officeDocument/2006/relationships/hyperlink" Target="https://de.pons.com/%C3%BCbersetzung/franz%C3%B6sisch-deutsch/%C3%A9missions" TargetMode="External"/><Relationship Id="rId10" Type="http://schemas.openxmlformats.org/officeDocument/2006/relationships/hyperlink" Target="https://de.pons.com/%C3%BCbersetzung/franz%C3%B6sisch-deutsch/et" TargetMode="External"/><Relationship Id="rId4" Type="http://schemas.openxmlformats.org/officeDocument/2006/relationships/hyperlink" Target="https://de.pons.com/%C3%BCbersetzung/franz%C3%B6sisch-deutsch/les" TargetMode="External"/><Relationship Id="rId9" Type="http://schemas.openxmlformats.org/officeDocument/2006/relationships/hyperlink" Target="https://de.pons.com/%C3%BCbersetzung/franz%C3%B6sisch-deutsch/vill%C3%A9giature" TargetMode="External"/><Relationship Id="rId14" Type="http://schemas.openxmlformats.org/officeDocument/2006/relationships/hyperlink" Target="https://de.pons.com/%C3%BCbersetzung/franz%C3%B6sisch-deutsch/encor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hyperlink" Target="https://de.pons.com/%C3%BCbersetzung/franz%C3%B6sisch-deutsch/norme" TargetMode="External"/><Relationship Id="rId13" Type="http://schemas.openxmlformats.org/officeDocument/2006/relationships/hyperlink" Target="https://de.pons.com/%C3%BCbersetzung/franz%C3%B6sisch-deutsch/potable" TargetMode="External"/><Relationship Id="rId18" Type="http://schemas.openxmlformats.org/officeDocument/2006/relationships/hyperlink" Target="https://de.pons.com/%C3%BCbersetzung/franz%C3%B6sisch-deutsch/phr%C3%A9atique" TargetMode="External"/><Relationship Id="rId26" Type="http://schemas.openxmlformats.org/officeDocument/2006/relationships/hyperlink" Target="https://de.pons.com/%C3%BCbersetzung/franz%C3%B6sisch-deutsch/lac" TargetMode="External"/><Relationship Id="rId3" Type="http://schemas.openxmlformats.org/officeDocument/2006/relationships/hyperlink" Target="https://de.pons.com/%C3%BCbersetzung/franz%C3%B6sisch-deutsch/de" TargetMode="External"/><Relationship Id="rId21" Type="http://schemas.openxmlformats.org/officeDocument/2006/relationships/hyperlink" Target="https://de.pons.com/%C3%BCbersetzung/franz%C3%B6sisch-deutsch/eaux" TargetMode="External"/><Relationship Id="rId34" Type="http://schemas.openxmlformats.org/officeDocument/2006/relationships/hyperlink" Target="https://de.pons.com/%C3%BCbersetzung/franz%C3%B6sisch-deutsch/base" TargetMode="External"/><Relationship Id="rId7" Type="http://schemas.openxmlformats.org/officeDocument/2006/relationships/hyperlink" Target="https://de.pons.com/%C3%BCbersetzung/franz%C3%B6sisch-deutsch/infections" TargetMode="External"/><Relationship Id="rId12" Type="http://schemas.openxmlformats.org/officeDocument/2006/relationships/hyperlink" Target="https://de.pons.com/%C3%BCbersetzung/franz%C3%B6sisch-deutsch/eau" TargetMode="External"/><Relationship Id="rId17" Type="http://schemas.openxmlformats.org/officeDocument/2006/relationships/hyperlink" Target="https://de.pons.com/%C3%BCbersetzung/franz%C3%B6sisch-deutsch/nappe" TargetMode="External"/><Relationship Id="rId25" Type="http://schemas.openxmlformats.org/officeDocument/2006/relationships/hyperlink" Target="https://de.pons.com/%C3%BCbersetzung/franz%C3%B6sisch-deutsch/un" TargetMode="External"/><Relationship Id="rId33" Type="http://schemas.openxmlformats.org/officeDocument/2006/relationships/hyperlink" Target="https://de.pons.com/%C3%BCbersetzung/franz%C3%B6sisch-deutsch/approvisionnement" TargetMode="External"/><Relationship Id="rId2" Type="http://schemas.openxmlformats.org/officeDocument/2006/relationships/hyperlink" Target="https://de.pons.com/%C3%BCbersetzung/franz%C3%B6sisch-deutsch/loi" TargetMode="External"/><Relationship Id="rId16" Type="http://schemas.openxmlformats.org/officeDocument/2006/relationships/hyperlink" Target="https://de.pons.com/%C3%BCbersetzung/franz%C3%B6sisch-deutsch/l'environnement" TargetMode="External"/><Relationship Id="rId20" Type="http://schemas.openxmlformats.org/officeDocument/2006/relationships/hyperlink" Target="https://de.pons.com/%C3%BCbersetzung/franz%C3%B6sisch-deutsch/des" TargetMode="External"/><Relationship Id="rId29" Type="http://schemas.openxmlformats.org/officeDocument/2006/relationships/hyperlink" Target="https://de.pons.com/%C3%BCbersetzung/franz%C3%B6sisch-deutsch/la" TargetMode="External"/><Relationship Id="rId1" Type="http://schemas.openxmlformats.org/officeDocument/2006/relationships/slideLayout" Target="../slideLayouts/slideLayout4.xml"/><Relationship Id="rId6" Type="http://schemas.openxmlformats.org/officeDocument/2006/relationships/hyperlink" Target="https://de.pons.com/%C3%BCbersetzung/franz%C3%B6sisch-deutsch/les" TargetMode="External"/><Relationship Id="rId11" Type="http://schemas.openxmlformats.org/officeDocument/2006/relationships/hyperlink" Target="https://de.pons.com/%C3%BCbersetzung/franz%C3%B6sisch-deutsch/en" TargetMode="External"/><Relationship Id="rId24" Type="http://schemas.openxmlformats.org/officeDocument/2006/relationships/hyperlink" Target="https://de.pons.com/%C3%BCbersetzung/franz%C3%B6sisch-deutsch/dans" TargetMode="External"/><Relationship Id="rId32" Type="http://schemas.openxmlformats.org/officeDocument/2006/relationships/hyperlink" Target="https://de.pons.com/%C3%BCbersetzung/franz%C3%B6sisch-deutsch/%C3%A9nerg%C3%A9tique" TargetMode="External"/><Relationship Id="rId5" Type="http://schemas.openxmlformats.org/officeDocument/2006/relationships/hyperlink" Target="https://de.pons.com/%C3%BCbersetzung/franz%C3%B6sisch-deutsch/contre" TargetMode="External"/><Relationship Id="rId15" Type="http://schemas.openxmlformats.org/officeDocument/2006/relationships/hyperlink" Target="https://de.pons.com/%C3%BCbersetzung/franz%C3%B6sisch-deutsch/f%C3%A9d%C3%A9ral" TargetMode="External"/><Relationship Id="rId23" Type="http://schemas.openxmlformats.org/officeDocument/2006/relationships/hyperlink" Target="https://de.pons.com/%C3%BCbersetzung/franz%C3%B6sisch-deutsch/d%C3%A9verser" TargetMode="External"/><Relationship Id="rId28" Type="http://schemas.openxmlformats.org/officeDocument/2006/relationships/hyperlink" Target="https://de.pons.com/%C3%BCbersetzung/franz%C3%B6sisch-deutsch/droit" TargetMode="External"/><Relationship Id="rId10" Type="http://schemas.openxmlformats.org/officeDocument/2006/relationships/hyperlink" Target="https://de.pons.com/%C3%BCbersetzung/franz%C3%B6sisch-deutsch/l'alimentation" TargetMode="External"/><Relationship Id="rId19" Type="http://schemas.openxmlformats.org/officeDocument/2006/relationships/hyperlink" Target="https://de.pons.com/%C3%BCbersetzung/franz%C3%B6sisch-deutsch/%C3%A9puration" TargetMode="External"/><Relationship Id="rId31" Type="http://schemas.openxmlformats.org/officeDocument/2006/relationships/hyperlink" Target="https://de.pons.com/%C3%BCbersetzung/franz%C3%B6sisch-deutsch/%C3%A9conomique" TargetMode="External"/><Relationship Id="rId4" Type="http://schemas.openxmlformats.org/officeDocument/2006/relationships/hyperlink" Target="https://de.pons.com/%C3%BCbersetzung/franz%C3%B6sisch-deutsch/protection" TargetMode="External"/><Relationship Id="rId9" Type="http://schemas.openxmlformats.org/officeDocument/2006/relationships/hyperlink" Target="https://de.pons.com/%C3%BCbersetzung/franz%C3%B6sisch-deutsch/pour" TargetMode="External"/><Relationship Id="rId14" Type="http://schemas.openxmlformats.org/officeDocument/2006/relationships/hyperlink" Target="https://de.pons.com/%C3%BCbersetzung/franz%C3%B6sisch-deutsch/office" TargetMode="External"/><Relationship Id="rId22" Type="http://schemas.openxmlformats.org/officeDocument/2006/relationships/hyperlink" Target="https://de.pons.com/%C3%BCbersetzung/franz%C3%B6sisch-deutsch/us%C3%A9es" TargetMode="External"/><Relationship Id="rId27" Type="http://schemas.openxmlformats.org/officeDocument/2006/relationships/hyperlink" Target="https://de.pons.com/%C3%BCbersetzung/franz%C3%B6sisch-deutsch/crues" TargetMode="External"/><Relationship Id="rId30" Type="http://schemas.openxmlformats.org/officeDocument/2006/relationships/hyperlink" Target="https://de.pons.com/%C3%BCbersetzung/franz%C3%B6sisch-deutsch/politiqu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82501"/>
            <a:ext cx="7772400" cy="1470025"/>
          </a:xfrm>
        </p:spPr>
        <p:txBody>
          <a:bodyPr/>
          <a:lstStyle/>
          <a:p>
            <a:r>
              <a:rPr lang="fr-FR" dirty="0" smtClean="0"/>
              <a:t>Projet citoyen</a:t>
            </a:r>
            <a:endParaRPr lang="fr-FR" dirty="0"/>
          </a:p>
        </p:txBody>
      </p:sp>
      <p:sp>
        <p:nvSpPr>
          <p:cNvPr id="3" name="Untertitel 2"/>
          <p:cNvSpPr>
            <a:spLocks noGrp="1"/>
          </p:cNvSpPr>
          <p:nvPr>
            <p:ph type="subTitle" idx="1"/>
          </p:nvPr>
        </p:nvSpPr>
        <p:spPr>
          <a:xfrm>
            <a:off x="899592" y="1892424"/>
            <a:ext cx="6760840" cy="1752600"/>
          </a:xfrm>
        </p:spPr>
        <p:txBody>
          <a:bodyPr/>
          <a:lstStyle/>
          <a:p>
            <a:r>
              <a:rPr lang="fr-FR" dirty="0" smtClean="0"/>
              <a:t>L’Urbanisme à Argences et à Hettstadt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3861048"/>
            <a:ext cx="3467100" cy="197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8237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Fiscalité</a:t>
            </a:r>
            <a:endParaRPr lang="fr-FR" dirty="0"/>
          </a:p>
        </p:txBody>
      </p:sp>
      <p:sp>
        <p:nvSpPr>
          <p:cNvPr id="6" name="Inhaltsplatzhalter 4"/>
          <p:cNvSpPr>
            <a:spLocks noGrp="1"/>
          </p:cNvSpPr>
          <p:nvPr>
            <p:ph sz="quarter" idx="1"/>
          </p:nvPr>
        </p:nvSpPr>
        <p:spPr/>
        <p:txBody>
          <a:bodyPr>
            <a:normAutofit fontScale="25000" lnSpcReduction="20000"/>
          </a:bodyPr>
          <a:lstStyle/>
          <a:p>
            <a:r>
              <a:rPr lang="fr-FR" dirty="0" smtClean="0"/>
              <a:t>À Hettstadt en tant que propriétaire d’un terrain il faut payer un impôt foncier. Celui est composé par </a:t>
            </a:r>
            <a:r>
              <a:rPr lang="fr-FR" b="1" dirty="0">
                <a:hlinkClick r:id="rId2"/>
              </a:rPr>
              <a:t/>
            </a:r>
            <a:br>
              <a:rPr lang="fr-FR" b="1" dirty="0">
                <a:hlinkClick r:id="rId2"/>
              </a:rPr>
            </a:br>
            <a:r>
              <a:rPr lang="fr-FR" b="1" dirty="0" smtClean="0">
                <a:hlinkClick r:id="rId2"/>
              </a:rPr>
              <a:t>l’indice</a:t>
            </a:r>
            <a:r>
              <a:rPr lang="fr-FR" b="1" dirty="0"/>
              <a:t> </a:t>
            </a:r>
            <a:r>
              <a:rPr lang="fr-FR" b="1" dirty="0" smtClean="0">
                <a:hlinkClick r:id="rId3"/>
              </a:rPr>
              <a:t>de</a:t>
            </a:r>
            <a:r>
              <a:rPr lang="fr-FR" b="1" dirty="0"/>
              <a:t> </a:t>
            </a:r>
            <a:r>
              <a:rPr lang="fr-FR" b="1" dirty="0">
                <a:hlinkClick r:id="rId4"/>
              </a:rPr>
              <a:t>l'impôt</a:t>
            </a:r>
            <a:r>
              <a:rPr lang="fr-FR" b="1" dirty="0"/>
              <a:t> </a:t>
            </a:r>
            <a:r>
              <a:rPr lang="fr-FR" b="1" dirty="0" smtClean="0">
                <a:hlinkClick r:id="rId5"/>
              </a:rPr>
              <a:t>foncier</a:t>
            </a:r>
            <a:r>
              <a:rPr lang="fr-FR" b="1" dirty="0" smtClean="0"/>
              <a:t> (défini par le fisc)et le </a:t>
            </a:r>
            <a:r>
              <a:rPr lang="de-DE" b="1" dirty="0">
                <a:hlinkClick r:id="rId6"/>
              </a:rPr>
              <a:t/>
            </a:r>
            <a:br>
              <a:rPr lang="de-DE" b="1" dirty="0">
                <a:hlinkClick r:id="rId6"/>
              </a:rPr>
            </a:br>
            <a:r>
              <a:rPr lang="de-DE" b="1" dirty="0" err="1" smtClean="0">
                <a:hlinkClick r:id="rId6"/>
              </a:rPr>
              <a:t>taux</a:t>
            </a:r>
            <a:r>
              <a:rPr lang="de-DE" b="1" dirty="0"/>
              <a:t> </a:t>
            </a:r>
            <a:r>
              <a:rPr lang="de-DE" b="1" dirty="0" smtClean="0">
                <a:hlinkClick r:id="rId3"/>
              </a:rPr>
              <a:t>de</a:t>
            </a:r>
            <a:r>
              <a:rPr lang="de-DE" b="1" dirty="0"/>
              <a:t> </a:t>
            </a:r>
            <a:r>
              <a:rPr lang="de-DE" b="1" dirty="0" err="1" smtClean="0">
                <a:hlinkClick r:id="rId7"/>
              </a:rPr>
              <a:t>perception</a:t>
            </a:r>
            <a:r>
              <a:rPr lang="de-DE" b="1" dirty="0" smtClean="0"/>
              <a:t> (</a:t>
            </a:r>
            <a:r>
              <a:rPr lang="fr-FR" b="1" dirty="0"/>
              <a:t>défini par le </a:t>
            </a:r>
            <a:r>
              <a:rPr lang="fr-FR" b="1" dirty="0" smtClean="0"/>
              <a:t>conseil municipal</a:t>
            </a:r>
            <a:r>
              <a:rPr lang="de-DE" b="1" dirty="0" smtClean="0"/>
              <a:t>)</a:t>
            </a:r>
            <a:endParaRPr lang="fr-FR" dirty="0" smtClean="0"/>
          </a:p>
          <a:p>
            <a:r>
              <a:rPr lang="fr-FR" dirty="0" smtClean="0"/>
              <a:t>En Allemagne il n’existe pas un impôt de habitation mais certaines communes et villes imposent un </a:t>
            </a:r>
            <a:r>
              <a:rPr lang="fr-FR" b="1" dirty="0">
                <a:hlinkClick r:id="rId8"/>
              </a:rPr>
              <a:t/>
            </a:r>
            <a:br>
              <a:rPr lang="fr-FR" b="1" dirty="0">
                <a:hlinkClick r:id="rId8"/>
              </a:rPr>
            </a:br>
            <a:r>
              <a:rPr lang="fr-FR" b="1" dirty="0">
                <a:hlinkClick r:id="rId8"/>
              </a:rPr>
              <a:t>impôt</a:t>
            </a:r>
            <a:r>
              <a:rPr lang="fr-FR" b="1" dirty="0"/>
              <a:t> </a:t>
            </a:r>
            <a:r>
              <a:rPr lang="fr-FR" b="1" dirty="0" smtClean="0">
                <a:hlinkClick r:id="rId9"/>
              </a:rPr>
              <a:t>sur</a:t>
            </a:r>
            <a:r>
              <a:rPr lang="fr-FR" b="1" dirty="0"/>
              <a:t> </a:t>
            </a:r>
            <a:r>
              <a:rPr lang="fr-FR" b="1" dirty="0">
                <a:hlinkClick r:id="rId10"/>
              </a:rPr>
              <a:t>la</a:t>
            </a:r>
            <a:r>
              <a:rPr lang="fr-FR" b="1" dirty="0"/>
              <a:t> </a:t>
            </a:r>
            <a:r>
              <a:rPr lang="fr-FR" b="1" dirty="0">
                <a:hlinkClick r:id="rId11"/>
              </a:rPr>
              <a:t>résidence</a:t>
            </a:r>
            <a:r>
              <a:rPr lang="fr-FR" b="1" dirty="0"/>
              <a:t> </a:t>
            </a:r>
            <a:r>
              <a:rPr lang="fr-FR" b="1" dirty="0">
                <a:hlinkClick r:id="rId12"/>
              </a:rPr>
              <a:t>secondaire</a:t>
            </a:r>
            <a:endParaRPr lang="fr-FR" b="1" dirty="0"/>
          </a:p>
          <a:p>
            <a:r>
              <a:rPr lang="fr-FR" dirty="0" smtClean="0"/>
              <a:t>L’indice de l’ impôt foncier peut varier selon le caractère du terrain (utilisé pour des fonctions agricoles, </a:t>
            </a:r>
            <a:r>
              <a:rPr lang="de-DE" b="1" dirty="0" err="1" smtClean="0"/>
              <a:t>forestières</a:t>
            </a:r>
            <a:r>
              <a:rPr lang="de-DE" b="1" dirty="0" smtClean="0"/>
              <a:t>, </a:t>
            </a:r>
            <a:r>
              <a:rPr lang="de-DE" b="1" dirty="0" err="1" smtClean="0"/>
              <a:t>constructibles</a:t>
            </a:r>
            <a:r>
              <a:rPr lang="fr-FR" dirty="0" smtClean="0"/>
              <a:t>)</a:t>
            </a:r>
          </a:p>
          <a:p>
            <a:r>
              <a:rPr lang="fr-FR" dirty="0" smtClean="0"/>
              <a:t>Le taux de perception est calculé en fonction de plein de facteurs (surface du terrain, surface habitable etc.)</a:t>
            </a:r>
            <a:r>
              <a:rPr lang="fr-FR" dirty="0"/>
              <a:t/>
            </a:r>
            <a:br>
              <a:rPr lang="fr-FR" dirty="0"/>
            </a:br>
            <a:endParaRPr lang="fr-FR" b="1" dirty="0"/>
          </a:p>
        </p:txBody>
      </p:sp>
      <p:sp>
        <p:nvSpPr>
          <p:cNvPr id="5" name="Inhaltsplatzhalter 3"/>
          <p:cNvSpPr>
            <a:spLocks noGrp="1"/>
          </p:cNvSpPr>
          <p:nvPr>
            <p:ph sz="quarter" idx="2"/>
          </p:nvPr>
        </p:nvSpPr>
        <p:spPr>
          <a:xfrm>
            <a:off x="4648200" y="1600200"/>
            <a:ext cx="4038600" cy="12960000"/>
          </a:xfrm>
        </p:spPr>
        <p:txBody>
          <a:bodyPr>
            <a:normAutofit fontScale="25000" lnSpcReduction="20000"/>
          </a:bodyPr>
          <a:lstStyle/>
          <a:p>
            <a:r>
              <a:rPr lang="fr-FR" b="1" dirty="0"/>
              <a:t>Fiscalité</a:t>
            </a:r>
            <a:endParaRPr lang="de-DE" dirty="0"/>
          </a:p>
          <a:p>
            <a:r>
              <a:rPr lang="fr-FR" dirty="0"/>
              <a:t>Taux d’imposition voté par le conseil municipal</a:t>
            </a:r>
            <a:endParaRPr lang="de-DE" dirty="0"/>
          </a:p>
          <a:p>
            <a:r>
              <a:rPr lang="fr-FR" dirty="0"/>
              <a:t>La taxe foncière est un impôt local à la charge des propriétaires de biens immobiliers servant d’habitation ou à usage professionnel. Comment est-elle calculée ? Quels sont les actifs fonciers assujettis ? Existe-t-il des cas d’exonération ?</a:t>
            </a:r>
            <a:endParaRPr lang="de-DE" dirty="0"/>
          </a:p>
          <a:p>
            <a:r>
              <a:rPr lang="fr-FR" dirty="0"/>
              <a:t>La taxe foncière est un impôt collecté chaque automne par l’Etat et reversé aux collectivités locales (communes, intercommunalités et départements). Ce prélèvement leur permet de financer les équipements collectifs et les services dispensés aux administrés (entretien de la voirie, financement des équipements sportifs, subvention de la cantine scolaire…). L’Etat conserve toutefois une petite part des recettes en dédommagement des frais de gestion occasionnés par la collecte et le reversement de cet impôt.</a:t>
            </a:r>
            <a:endParaRPr lang="de-DE" dirty="0"/>
          </a:p>
          <a:p>
            <a:r>
              <a:rPr lang="fr-FR" b="1" dirty="0"/>
              <a:t>Qui paye la taxe foncière et à quelle date ?</a:t>
            </a:r>
            <a:endParaRPr lang="de-DE" dirty="0"/>
          </a:p>
          <a:p>
            <a:r>
              <a:rPr lang="fr-FR" dirty="0"/>
              <a:t>Les propriétaires d’un logement au 1er janvier de l’année d’imposition sont redevables de la taxe foncière au titre de ce bien. Cet impôt est à payer une fois par an. Généralement, la date limite de règlement est fixée au 15 octobre pour les paiements en espèces, chèques, titres interbancaires et virements, et au plus tard au 20 octobre pour le paiement par Internet, via l’espace personnel sur </a:t>
            </a:r>
            <a:r>
              <a:rPr lang="fr-FR" u="sng" dirty="0">
                <a:hlinkClick r:id="rId13"/>
              </a:rPr>
              <a:t>www.impots.gouv.fr</a:t>
            </a:r>
            <a:r>
              <a:rPr lang="fr-FR" dirty="0"/>
              <a:t>  . La taxe foncière se paie avec une année de décalage. Les avis de taxe foncière envoyés à l’automne 2021 concernent l’imposition au titre de l’année 2020. Autrement dit, si vous avez acquis une habitation courant 2021, vous payerez votre première taxe foncière à l’automne 2022. Les usufruitiers (c’est-à-dire les personnes qui exploitent un bien immobilier sans en être les propriétaires) sont également redevables de cet impôt. Les locataires n’ont pas à payer la taxe foncière. Leur propriétaire ne peut pas répercuter son coût dans les charges du logement.</a:t>
            </a:r>
            <a:endParaRPr lang="de-DE" dirty="0"/>
          </a:p>
          <a:p>
            <a:r>
              <a:rPr lang="fr-FR" b="1" dirty="0"/>
              <a:t>Quelles propriétés sont imposées par la taxe foncière ?</a:t>
            </a:r>
            <a:endParaRPr lang="de-DE" dirty="0"/>
          </a:p>
          <a:p>
            <a:r>
              <a:rPr lang="fr-FR" dirty="0"/>
              <a:t>Dans le langage courant, on parle de la taxe foncière comme s’il n’en existait qu’une seule. En réalité, cet impôt est scindé en deux : la taxe foncière sur les propriétés bâties (TFPB) et la taxe foncière sur les propriétés non bâties (TFPNB).</a:t>
            </a:r>
            <a:endParaRPr lang="de-DE" dirty="0"/>
          </a:p>
          <a:p>
            <a:r>
              <a:rPr lang="fr-FR" b="1" dirty="0"/>
              <a:t>La taxe foncière sur les propriétés bâties</a:t>
            </a:r>
            <a:endParaRPr lang="de-DE" dirty="0"/>
          </a:p>
          <a:p>
            <a:r>
              <a:rPr lang="fr-FR" dirty="0"/>
              <a:t>Comme son nom l’indique, on s’attend à ce que la taxe sur les propriétés bâties concerne exclusivement les biens en dur. Dans le détail, c’est un peu plus complexe que cela. Le Bulletin Officiel des Finances Publiques (</a:t>
            </a:r>
            <a:r>
              <a:rPr lang="fr-FR" dirty="0" err="1"/>
              <a:t>Bofip</a:t>
            </a:r>
            <a:r>
              <a:rPr lang="fr-FR" dirty="0"/>
              <a:t>) définit les « propriétés bâties » comme « toutes les constructions élevées au-dessus du sol mais également diverses catégories de biens qui ne sont pas des immeubles bâtis (terrains industriels, par exemple) ». Concrètement, pour être considéré comme bâti, un bien doit être fixé au sol, rendant impossible de le déplacer sans le démolir, et s’apparenter à de véritables bâtiments. De quoi exclure les caravanes et les mobil-homes des propriétés imposables.</a:t>
            </a:r>
            <a:endParaRPr lang="de-DE" dirty="0"/>
          </a:p>
          <a:p>
            <a:r>
              <a:rPr lang="fr-FR" dirty="0"/>
              <a:t>En revanche, les maisons, appartements et autres locaux d’habitation, les parkings, les bâtiments commerciaux, industriels ou professionnels, les hangars et ateliers font l’objet d’une taxation. Plus surprenant au regard de la définition, les bateaux utilisés en point fixe comme habitation ou local commercial sont assujettis à la TFPB. Il en va de même pour les terrains et dépendances reliés à une construction.</a:t>
            </a:r>
            <a:endParaRPr lang="de-DE" dirty="0"/>
          </a:p>
          <a:p>
            <a:r>
              <a:rPr lang="fr-FR" b="1" dirty="0"/>
              <a:t>La taxe foncière sur les propriétés non bâties</a:t>
            </a:r>
            <a:endParaRPr lang="de-DE" dirty="0"/>
          </a:p>
          <a:p>
            <a:r>
              <a:rPr lang="fr-FR" dirty="0"/>
              <a:t>Comme l’explique le </a:t>
            </a:r>
            <a:r>
              <a:rPr lang="fr-FR" dirty="0" err="1"/>
              <a:t>Bofip</a:t>
            </a:r>
            <a:r>
              <a:rPr lang="fr-FR" dirty="0"/>
              <a:t>, « pour être imposables à la taxe foncière sur les propriétés non bâties, les terrains doivent être, sinon productifs de revenus, du moins susceptibles d'en produire ». Ainsi sont imposés au titre de la TFPNB les terres et serres à usage agricole, les carrières, les marais et marais salants, les sols occupés par les chemins de fer, ainsi que les voies privées, jardins et parcs.</a:t>
            </a:r>
            <a:endParaRPr lang="de-DE" dirty="0"/>
          </a:p>
          <a:p>
            <a:r>
              <a:rPr lang="fr-FR" b="1" dirty="0"/>
              <a:t>Calcul de la taxe foncière</a:t>
            </a:r>
            <a:endParaRPr lang="de-DE" dirty="0"/>
          </a:p>
          <a:p>
            <a:r>
              <a:rPr lang="fr-FR" dirty="0"/>
              <a:t>Tous les administrés ne paient pas le même montant de taxe foncière. Son prix dépend du type du bien, de sa surface et ses équipements, ainsi que des taux d’imposition propres à chaque municipalité et département. En revanche, les règles de calcul sont les mêmes pour tous.</a:t>
            </a:r>
            <a:endParaRPr lang="de-DE" dirty="0"/>
          </a:p>
          <a:p>
            <a:r>
              <a:rPr lang="fr-FR" dirty="0"/>
              <a:t>Pour calculer le montant de la taxe foncière, les services des impôts s’appuient sur la valeur locative cadastrale. Il s’agit d’un loyer théorique annuel que pourrait appliquer le propriétaire s’il louait le bien. Cette valeur locative a été fixée en 1970 pour les biens bâtis et en 1961 pour les non bâtis. Pour tenir compte de l’évolution des prix de l’immobilier, ce montant a été actualisé en 1978. Depuis, pour tenir compte des évolutions ultérieures, l’administration fiscale applique ce qu’elle appelle un « coefficient de revalorisation amalgamé ». Ce coefficient, réévalué chaque année, est le même pour toute la France. Il est indexé sur l’évolution des loyers.</a:t>
            </a:r>
            <a:endParaRPr lang="de-DE" dirty="0"/>
          </a:p>
          <a:p>
            <a:r>
              <a:rPr lang="fr-FR" dirty="0"/>
              <a:t>La valeur locative cadastrale peut aussi évoluer au fil des années si le propriétaire effectue des travaux importants : agrandissement, construction d’une piscine, d’un garage, d’une véranda, etc. Ces modifications doivent être déclarées à l’administration à l’aide du document </a:t>
            </a:r>
            <a:r>
              <a:rPr lang="fr-FR" dirty="0" err="1"/>
              <a:t>Cerfa</a:t>
            </a:r>
            <a:r>
              <a:rPr lang="fr-FR" dirty="0"/>
              <a:t> intitulé « Changements de consistance ou d’affectation des propriétés bâties et des propriétés non bâties ».</a:t>
            </a:r>
            <a:endParaRPr lang="de-DE" dirty="0"/>
          </a:p>
          <a:p>
            <a:r>
              <a:rPr lang="fr-FR" dirty="0"/>
              <a:t>Une fois cette valeur locative actualisée fixée, l’Etat applique une déduction forfaitaire de 50% pour les propriétés bâties et de 20% pour le non bâti. C’est sur cette somme que s’appliquent les taux d’imposition.</a:t>
            </a:r>
            <a:endParaRPr lang="de-DE" dirty="0"/>
          </a:p>
          <a:p>
            <a:r>
              <a:rPr lang="fr-FR" dirty="0"/>
              <a:t>Il y a en effet plusieurs taux d’imposition car chaque collectivité territoriale (commune, intercommunalité, établissement public de coopération intercommunale et département) fixe et applique son propre taux. Ces taux d’imposition ne sont pas liés au niveau de revenus des contribuables, mais dépendent de la politique définie par chaque collectivité.</a:t>
            </a:r>
            <a:endParaRPr lang="de-DE" dirty="0"/>
          </a:p>
          <a:p>
            <a:r>
              <a:rPr lang="fr-FR" b="1" dirty="0"/>
              <a:t>Exemple de calcul de la Taxe foncière sur les propriétés bâties</a:t>
            </a:r>
            <a:endParaRPr lang="de-DE" dirty="0"/>
          </a:p>
          <a:p>
            <a:r>
              <a:rPr lang="fr-FR" dirty="0"/>
              <a:t>La valeur locative cadastrale de votre résidence atteint 6 646 euros. Après déduction de 50%, la base d’imposition est donc de 3 323 euros. Votre commune applique un taux d’imposition de 24% et le département de 13%. Vous payez donc 1 224,51 euros de taxe foncière (797,52 euros au titre du prélèvement communal et 431,99 euros au titre de la taxe départementale). A l’occasion du paiement de la taxe foncière, un autre prélèvement s’applique, à savoir la taxe d’enlèvement des ordures ménagères (TEOM).</a:t>
            </a:r>
            <a:endParaRPr lang="de-DE" dirty="0"/>
          </a:p>
          <a:p>
            <a:r>
              <a:rPr lang="fr-FR" b="1" dirty="0"/>
              <a:t>Simulation de la taxe foncière</a:t>
            </a:r>
            <a:endParaRPr lang="de-DE" dirty="0"/>
          </a:p>
          <a:p>
            <a:r>
              <a:rPr lang="fr-FR" dirty="0"/>
              <a:t>Il n’existe pas d’outil de simulation mis à la disposition du contribuable pour estimer sa taxe foncière, les taux d’imposition étant propres à chaque collectivité. En revanche, en cas de doute notamment sur la somme réclamée, le contribuable peut demander au centre des impôts la fiche d’évaluation qui détaille le calcul de la valeur locative cadastrale.</a:t>
            </a:r>
            <a:endParaRPr lang="de-DE" dirty="0"/>
          </a:p>
          <a:p>
            <a:r>
              <a:rPr lang="fr-FR" b="1" dirty="0"/>
              <a:t>Les cas d’exonération de taxe foncière</a:t>
            </a:r>
            <a:endParaRPr lang="de-DE" dirty="0"/>
          </a:p>
          <a:p>
            <a:r>
              <a:rPr lang="fr-FR" dirty="0"/>
              <a:t>Certains propriétaires, en fonction de leurs ressources, de leur âge et de la nature de leur bien ne sont pas redevables de la taxe foncière. Ces exonérations peuvent être ponctuelles, définitives, partielles ou totales.</a:t>
            </a:r>
            <a:endParaRPr lang="de-DE" dirty="0"/>
          </a:p>
          <a:p>
            <a:r>
              <a:rPr lang="fr-FR" b="1" dirty="0"/>
              <a:t>Les biens et propriétés exonérés</a:t>
            </a:r>
            <a:endParaRPr lang="de-DE" dirty="0"/>
          </a:p>
          <a:p>
            <a:r>
              <a:rPr lang="fr-FR" dirty="0"/>
              <a:t>S’agissant de la Taxe foncière sur les propriétés bâties, peuvent être exonérés :</a:t>
            </a:r>
            <a:endParaRPr lang="de-DE" dirty="0"/>
          </a:p>
          <a:p>
            <a:r>
              <a:rPr lang="fr-FR" b="1" dirty="0"/>
              <a:t>Les constructions nouvelles, reconstructions et ajouts de construction, pendant 2 ans</a:t>
            </a:r>
            <a:endParaRPr lang="de-DE" dirty="0"/>
          </a:p>
          <a:p>
            <a:r>
              <a:rPr lang="fr-FR" dirty="0"/>
              <a:t>Les logements anciens ayant subi des travaux d’économie d’énergie, pendant 5 ans (le montant d’exonération varie de 50% à 100%)</a:t>
            </a:r>
            <a:endParaRPr lang="de-DE" dirty="0"/>
          </a:p>
          <a:p>
            <a:r>
              <a:rPr lang="fr-FR" dirty="0"/>
              <a:t>Les logements neufs avec un label Bâtiment basse consommation énergétique BBC 2005, pendant 5 ans (le montant d’exonération varie de 50% à 100%)</a:t>
            </a:r>
            <a:endParaRPr lang="de-DE" dirty="0"/>
          </a:p>
          <a:p>
            <a:r>
              <a:rPr lang="fr-FR" dirty="0"/>
              <a:t>Les logements neufs faisant l'objet d'un contrat de location-accession, pendant 15 ans</a:t>
            </a:r>
            <a:endParaRPr lang="de-DE" dirty="0"/>
          </a:p>
          <a:p>
            <a:r>
              <a:rPr lang="fr-FR" dirty="0"/>
              <a:t>Les meublés de tourisme, les chambre d'hôtes en zone de revitalisation rurale, de façon permanente</a:t>
            </a:r>
            <a:endParaRPr lang="de-DE" dirty="0"/>
          </a:p>
          <a:p>
            <a:r>
              <a:rPr lang="fr-FR" dirty="0"/>
              <a:t>Les logements à la location inoccupés, à condition que la vacance soit subie et dure depuis au moins 3 mois</a:t>
            </a:r>
            <a:endParaRPr lang="de-DE" dirty="0"/>
          </a:p>
          <a:p>
            <a:r>
              <a:rPr lang="fr-FR" dirty="0"/>
              <a:t>Les logements proches d’un site SEVESO ou à proximité d'un plan de prévention des risques technologiques, de façon permanente (le montant d’exonération varie de 15% à 50%)</a:t>
            </a:r>
            <a:endParaRPr lang="de-DE" dirty="0"/>
          </a:p>
          <a:p>
            <a:r>
              <a:rPr lang="fr-FR" dirty="0"/>
              <a:t>Les locaux d’une jeune entreprise innovante créée avant le 1er janvier 2020, pendant 7 ans</a:t>
            </a:r>
            <a:endParaRPr lang="de-DE" dirty="0"/>
          </a:p>
          <a:p>
            <a:r>
              <a:rPr lang="fr-FR" dirty="0"/>
              <a:t>Les locaux d'une entreprise en difficulté repris par une entreprise nouvelle, pendant 2 à 5 ans</a:t>
            </a:r>
            <a:endParaRPr lang="de-DE" dirty="0"/>
          </a:p>
          <a:p>
            <a:r>
              <a:rPr lang="fr-FR" dirty="0"/>
              <a:t>Une exploitation agricole si elle est productrice de biogaz, d'électricité et de chaleur par méthanisation</a:t>
            </a:r>
            <a:endParaRPr lang="de-DE" dirty="0"/>
          </a:p>
          <a:p>
            <a:r>
              <a:rPr lang="fr-FR" dirty="0"/>
              <a:t>S’agissant de la Taxe foncière sur les propriétés non bâties, les exonérations possibles concernent principalement les terrains protégés (site </a:t>
            </a:r>
            <a:r>
              <a:rPr lang="fr-FR" dirty="0" err="1"/>
              <a:t>Natura</a:t>
            </a:r>
            <a:r>
              <a:rPr lang="fr-FR" dirty="0"/>
              <a:t> 2000), les terrains agricoles en production biologique ou les forêts sous conditions.</a:t>
            </a:r>
            <a:endParaRPr lang="de-DE" dirty="0"/>
          </a:p>
          <a:p>
            <a:r>
              <a:rPr lang="fr-FR" b="1" dirty="0"/>
              <a:t>Les propriétaires exonérés de taxe foncière</a:t>
            </a:r>
            <a:endParaRPr lang="de-DE" dirty="0"/>
          </a:p>
          <a:p>
            <a:r>
              <a:rPr lang="fr-FR" dirty="0"/>
              <a:t>Sous conditions, certains propriétaires peuvent également être exonérés en totalité du paiement de la taxe foncière pour leur habitation principale. Ne sont ainsi pas redevables de la taxe foncière :</a:t>
            </a:r>
            <a:endParaRPr lang="de-DE" dirty="0"/>
          </a:p>
          <a:p>
            <a:r>
              <a:rPr lang="fr-FR" dirty="0"/>
              <a:t>Les bénéficiaires de l’allocation de solidarité aux personnes âgées (</a:t>
            </a:r>
            <a:r>
              <a:rPr lang="fr-FR" dirty="0" err="1"/>
              <a:t>Aspa</a:t>
            </a:r>
            <a:r>
              <a:rPr lang="fr-FR" dirty="0"/>
              <a:t>) et de l’allocation supplémentaire d’invalidité (</a:t>
            </a:r>
            <a:r>
              <a:rPr lang="fr-FR" dirty="0" err="1"/>
              <a:t>Asi</a:t>
            </a:r>
            <a:r>
              <a:rPr lang="fr-FR" dirty="0"/>
              <a:t>)</a:t>
            </a:r>
            <a:endParaRPr lang="de-DE" dirty="0"/>
          </a:p>
          <a:p>
            <a:r>
              <a:rPr lang="fr-FR" dirty="0"/>
              <a:t>Les contribuables âgés de plus de 75 ans au 1er janvier de l’année de l’imposition, dont le revenu fiscal de référence (RFR) est inférieur à un seuil prédéfini. En 2020, il était de 11 098 euros pour une personne seule, 17 025 euros à deux.</a:t>
            </a:r>
            <a:endParaRPr lang="de-DE" dirty="0"/>
          </a:p>
          <a:p>
            <a:r>
              <a:rPr lang="fr-FR" dirty="0"/>
              <a:t>Les titulaires de l’allocation aux adultes handicapés (AAH), dont le revenu fiscal de référence (RFR) est inférieur à un seuil prédéfini. En 2020, il était aussi de 11 098 euros pour une personne seule, 17 025 euros à deux.</a:t>
            </a:r>
            <a:endParaRPr lang="de-DE" dirty="0"/>
          </a:p>
          <a:p>
            <a:r>
              <a:rPr lang="fr-FR" dirty="0"/>
              <a:t>Autre condition à respecter pour profiter de l’exonération sur la résidence principale : le bénéficiaire doit vivre seul, ou avec son conjoint, ou avec des personnes à charge, ou avec des personnes titulaires de la même aide, ou avec toute autre personne si elle respecte le plafonnement de ressources évoqué plus haut</a:t>
            </a:r>
            <a:r>
              <a:rPr lang="fr-FR" dirty="0" smtClean="0"/>
              <a:t>.</a:t>
            </a:r>
          </a:p>
          <a:p>
            <a:r>
              <a:rPr lang="fr-FR" b="1" dirty="0"/>
              <a:t>Taxe d'habitation</a:t>
            </a:r>
            <a:endParaRPr lang="de-DE" dirty="0"/>
          </a:p>
          <a:p>
            <a:r>
              <a:rPr lang="fr-FR" dirty="0"/>
              <a:t>La taxe d'habitation est un impôt local qui dépend des caractéristiques de votre logement, de sa localisation et de votre situation personnelle (revenus, composition du foyer...) au 1</a:t>
            </a:r>
            <a:r>
              <a:rPr lang="fr-FR" baseline="30000" dirty="0"/>
              <a:t>er</a:t>
            </a:r>
            <a:r>
              <a:rPr lang="fr-FR" dirty="0"/>
              <a:t> janvier. Vous devez la payer si vous êtes propriétaire, locataire ou occupant à titre gratuit de votre habitation principale. Vous devez également la payer pour votre résidence secondaire, si vous en avez une. Vous pouvez bénéficier d'une exonération dans certains cas.</a:t>
            </a:r>
            <a:endParaRPr lang="de-DE" dirty="0"/>
          </a:p>
          <a:p>
            <a:r>
              <a:rPr lang="fr-FR" dirty="0"/>
              <a:t>La taxe d'habitation dépend de votre situation au 1</a:t>
            </a:r>
            <a:r>
              <a:rPr lang="fr-FR" baseline="30000" dirty="0"/>
              <a:t>er</a:t>
            </a:r>
            <a:r>
              <a:rPr lang="fr-FR" dirty="0"/>
              <a:t> janvier de l'année d'imposition.</a:t>
            </a:r>
            <a:endParaRPr lang="de-DE" dirty="0"/>
          </a:p>
          <a:p>
            <a:r>
              <a:rPr lang="fr-FR" dirty="0"/>
              <a:t>Vous êtes imposable à l'adresse où vous habitez au 1</a:t>
            </a:r>
            <a:r>
              <a:rPr lang="fr-FR" baseline="30000" dirty="0"/>
              <a:t>er</a:t>
            </a:r>
            <a:r>
              <a:rPr lang="fr-FR" dirty="0"/>
              <a:t> janvier, que vous soyez propriétaire, locataire ou occupant à titre gratuit.</a:t>
            </a:r>
            <a:endParaRPr lang="de-DE" dirty="0"/>
          </a:p>
          <a:p>
            <a:r>
              <a:rPr lang="fr-FR" dirty="0"/>
              <a:t>Vous êtes imposable même si vous déménagez en cours d'année ou que vous n'occupez le logement qu'une partie de l'année</a:t>
            </a:r>
            <a:r>
              <a:rPr lang="fr-FR" dirty="0" smtClean="0"/>
              <a:t>.</a:t>
            </a:r>
            <a:endParaRPr lang="de-DE" dirty="0"/>
          </a:p>
          <a:p>
            <a:endParaRPr lang="fr-FR" dirty="0"/>
          </a:p>
        </p:txBody>
      </p:sp>
    </p:spTree>
    <p:extLst>
      <p:ext uri="{BB962C8B-B14F-4D97-AF65-F5344CB8AC3E}">
        <p14:creationId xmlns:p14="http://schemas.microsoft.com/office/powerpoint/2010/main" val="170934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dirty="0" smtClean="0"/>
              <a:t>Logements sociaux</a:t>
            </a:r>
            <a:endParaRPr lang="fr-FR" dirty="0"/>
          </a:p>
        </p:txBody>
      </p:sp>
      <p:sp>
        <p:nvSpPr>
          <p:cNvPr id="5" name="Inhaltsplatzhalter 3"/>
          <p:cNvSpPr>
            <a:spLocks noGrp="1"/>
          </p:cNvSpPr>
          <p:nvPr>
            <p:ph sz="quarter" idx="1"/>
          </p:nvPr>
        </p:nvSpPr>
        <p:spPr>
          <a:xfrm>
            <a:off x="5004048" y="1556792"/>
            <a:ext cx="3886200" cy="4572000"/>
          </a:xfrm>
        </p:spPr>
        <p:txBody>
          <a:bodyPr>
            <a:normAutofit fontScale="92500" lnSpcReduction="10000"/>
          </a:bodyPr>
          <a:lstStyle/>
          <a:p>
            <a:r>
              <a:rPr lang="fr-FR" b="1" dirty="0" smtClean="0"/>
              <a:t>En </a:t>
            </a:r>
            <a:r>
              <a:rPr lang="fr-FR" b="1" dirty="0" smtClean="0"/>
              <a:t>France</a:t>
            </a:r>
            <a:r>
              <a:rPr lang="fr-FR" b="1" dirty="0" smtClean="0"/>
              <a:t>:</a:t>
            </a:r>
          </a:p>
          <a:p>
            <a:r>
              <a:rPr lang="fr-FR" b="1" dirty="0" smtClean="0"/>
              <a:t>Logements </a:t>
            </a:r>
            <a:r>
              <a:rPr lang="fr-FR" b="1" dirty="0"/>
              <a:t>sociaux</a:t>
            </a:r>
            <a:r>
              <a:rPr lang="fr-FR" dirty="0"/>
              <a:t> : </a:t>
            </a:r>
            <a:endParaRPr lang="de-DE" dirty="0"/>
          </a:p>
          <a:p>
            <a:r>
              <a:rPr lang="fr-FR" dirty="0"/>
              <a:t>L'article 55 de la loi SRU impose à certaines communes de disposer d'un nombre minimum de logements sociaux proportionnel à leur parc de résidences principales : 20 ou 25 %. </a:t>
            </a:r>
            <a:endParaRPr lang="de-DE" dirty="0"/>
          </a:p>
        </p:txBody>
      </p:sp>
      <p:sp>
        <p:nvSpPr>
          <p:cNvPr id="6" name="Inhaltsplatzhalter 2"/>
          <p:cNvSpPr txBox="1">
            <a:spLocks/>
          </p:cNvSpPr>
          <p:nvPr/>
        </p:nvSpPr>
        <p:spPr>
          <a:xfrm>
            <a:off x="467544" y="1556792"/>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fr-FR" dirty="0" smtClean="0"/>
              <a:t>À Hettstadt </a:t>
            </a:r>
            <a:r>
              <a:rPr lang="fr-FR" dirty="0"/>
              <a:t>i</a:t>
            </a:r>
            <a:r>
              <a:rPr lang="fr-FR" dirty="0" smtClean="0"/>
              <a:t>l n’y a pas des statistiques par rapport à </a:t>
            </a:r>
            <a:r>
              <a:rPr lang="fr-FR" dirty="0" smtClean="0"/>
              <a:t>ca.</a:t>
            </a:r>
            <a:endParaRPr lang="fr-FR" dirty="0"/>
          </a:p>
        </p:txBody>
      </p:sp>
    </p:spTree>
    <p:extLst>
      <p:ext uri="{BB962C8B-B14F-4D97-AF65-F5344CB8AC3E}">
        <p14:creationId xmlns:p14="http://schemas.microsoft.com/office/powerpoint/2010/main" val="3865328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dirty="0" smtClean="0"/>
              <a:t>Bâtiments recevant du public</a:t>
            </a:r>
            <a:endParaRPr lang="fr-FR" dirty="0"/>
          </a:p>
        </p:txBody>
      </p:sp>
      <p:sp>
        <p:nvSpPr>
          <p:cNvPr id="5" name="Inhaltsplatzhalter 3"/>
          <p:cNvSpPr txBox="1">
            <a:spLocks/>
          </p:cNvSpPr>
          <p:nvPr/>
        </p:nvSpPr>
        <p:spPr>
          <a:xfrm>
            <a:off x="611560" y="1752600"/>
            <a:ext cx="8227640" cy="4525963"/>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dirty="0" smtClean="0"/>
              <a:t>Dans les deux pays on trouve de règlementations pour la construction de bâtiments recevant du public.</a:t>
            </a:r>
          </a:p>
          <a:p>
            <a:pPr marL="0" indent="0">
              <a:buFont typeface="Arial" panose="020B0604020202020204" pitchFamily="34" charset="0"/>
              <a:buNone/>
            </a:pPr>
            <a:endParaRPr lang="fr-FR" dirty="0" smtClean="0"/>
          </a:p>
          <a:p>
            <a:pPr marL="0" indent="0">
              <a:buFont typeface="Arial" panose="020B0604020202020204" pitchFamily="34" charset="0"/>
              <a:buNone/>
            </a:pPr>
            <a:r>
              <a:rPr lang="fr-FR" dirty="0" smtClean="0"/>
              <a:t>En Allemagne les normes sont définis par l’Institut allemand de </a:t>
            </a:r>
            <a:r>
              <a:rPr lang="fr-FR" b="1" dirty="0" smtClean="0">
                <a:hlinkClick r:id="rId2"/>
              </a:rPr>
              <a:t>standardisation</a:t>
            </a:r>
            <a:r>
              <a:rPr lang="de-DE" b="1" dirty="0" smtClean="0"/>
              <a:t>. </a:t>
            </a:r>
            <a:r>
              <a:rPr lang="fr-FR" b="1" dirty="0" smtClean="0"/>
              <a:t>Par loi les bâtiments recevant du public sont obligée d‘</a:t>
            </a:r>
            <a:r>
              <a:rPr lang="fr-FR" b="1" dirty="0"/>
              <a:t>ê</a:t>
            </a:r>
            <a:r>
              <a:rPr lang="fr-FR" b="1" dirty="0" smtClean="0"/>
              <a:t>tre accessible pour des gens handicapés.</a:t>
            </a:r>
          </a:p>
          <a:p>
            <a:pPr marL="0" indent="0">
              <a:buFont typeface="Arial" panose="020B0604020202020204" pitchFamily="34" charset="0"/>
              <a:buNone/>
            </a:pPr>
            <a:endParaRPr lang="de-DE" b="1" dirty="0" smtClean="0"/>
          </a:p>
          <a:p>
            <a:pPr marL="0" indent="0">
              <a:buFont typeface="Arial" panose="020B0604020202020204" pitchFamily="34" charset="0"/>
              <a:buNone/>
            </a:pPr>
            <a:endParaRPr lang="de-DE" b="1" dirty="0" smtClean="0"/>
          </a:p>
          <a:p>
            <a:r>
              <a:rPr lang="fr-FR" b="1" dirty="0" smtClean="0"/>
              <a:t>Egalement</a:t>
            </a:r>
            <a:r>
              <a:rPr lang="de-DE" b="1" dirty="0" smtClean="0"/>
              <a:t> </a:t>
            </a:r>
            <a:r>
              <a:rPr lang="de-DE" b="1" dirty="0" smtClean="0"/>
              <a:t>on </a:t>
            </a:r>
            <a:r>
              <a:rPr lang="de-DE" b="1" dirty="0" err="1" smtClean="0"/>
              <a:t>trouve</a:t>
            </a:r>
            <a:r>
              <a:rPr lang="de-DE" b="1" dirty="0" smtClean="0"/>
              <a:t> </a:t>
            </a:r>
            <a:r>
              <a:rPr lang="de-DE" b="1" dirty="0" err="1" smtClean="0"/>
              <a:t>une</a:t>
            </a:r>
            <a:r>
              <a:rPr lang="de-DE" b="1" dirty="0" smtClean="0"/>
              <a:t> </a:t>
            </a:r>
            <a:r>
              <a:rPr lang="fr-FR" b="1" dirty="0" smtClean="0">
                <a:hlinkClick r:id="rId3"/>
              </a:rPr>
              <a:t>législation</a:t>
            </a:r>
            <a:r>
              <a:rPr lang="fr-FR" b="1" dirty="0" smtClean="0"/>
              <a:t> </a:t>
            </a:r>
            <a:r>
              <a:rPr lang="fr-FR" b="1" dirty="0" smtClean="0">
                <a:hlinkClick r:id="rId4"/>
              </a:rPr>
              <a:t>sur</a:t>
            </a:r>
            <a:r>
              <a:rPr lang="fr-FR" b="1" dirty="0" smtClean="0"/>
              <a:t> </a:t>
            </a:r>
            <a:r>
              <a:rPr lang="fr-FR" b="1" dirty="0" smtClean="0">
                <a:hlinkClick r:id="rId5"/>
              </a:rPr>
              <a:t>la</a:t>
            </a:r>
            <a:r>
              <a:rPr lang="fr-FR" b="1" dirty="0" smtClean="0"/>
              <a:t> </a:t>
            </a:r>
            <a:r>
              <a:rPr lang="fr-FR" b="1" dirty="0" smtClean="0">
                <a:hlinkClick r:id="rId6"/>
              </a:rPr>
              <a:t>prévention</a:t>
            </a:r>
            <a:r>
              <a:rPr lang="fr-FR" b="1" dirty="0" smtClean="0"/>
              <a:t> </a:t>
            </a:r>
            <a:r>
              <a:rPr lang="fr-FR" b="1" dirty="0" smtClean="0">
                <a:hlinkClick r:id="rId7"/>
              </a:rPr>
              <a:t>des</a:t>
            </a:r>
            <a:r>
              <a:rPr lang="fr-FR" b="1" dirty="0" smtClean="0"/>
              <a:t> </a:t>
            </a:r>
            <a:r>
              <a:rPr lang="fr-FR" b="1" dirty="0" smtClean="0">
                <a:hlinkClick r:id="rId8"/>
              </a:rPr>
              <a:t>incendies</a:t>
            </a:r>
            <a:endParaRPr lang="fr-FR" b="1" dirty="0" smtClean="0"/>
          </a:p>
          <a:p>
            <a:r>
              <a:rPr lang="fr-FR" b="1" dirty="0" smtClean="0"/>
              <a:t>Elle est </a:t>
            </a:r>
            <a:r>
              <a:rPr lang="fr-FR" b="1" dirty="0" err="1" smtClean="0"/>
              <a:t>definie</a:t>
            </a:r>
            <a:r>
              <a:rPr lang="fr-FR" b="1" dirty="0" smtClean="0"/>
              <a:t> dans chaque </a:t>
            </a:r>
            <a:r>
              <a:rPr lang="fr-FR" b="1" dirty="0" err="1" smtClean="0"/>
              <a:t>etat</a:t>
            </a:r>
            <a:r>
              <a:rPr lang="fr-FR" b="1" dirty="0" smtClean="0"/>
              <a:t> </a:t>
            </a:r>
            <a:r>
              <a:rPr lang="fr-FR" b="1" dirty="0" err="1" smtClean="0"/>
              <a:t>federal</a:t>
            </a:r>
            <a:r>
              <a:rPr lang="fr-FR" b="1" dirty="0" smtClean="0"/>
              <a:t> :</a:t>
            </a:r>
          </a:p>
          <a:p>
            <a:pPr lvl="1"/>
            <a:r>
              <a:rPr lang="fr-FR" b="1" dirty="0" smtClean="0"/>
              <a:t>Eviter la propagation des feux et de la fumée</a:t>
            </a:r>
          </a:p>
          <a:p>
            <a:pPr lvl="1"/>
            <a:r>
              <a:rPr lang="fr-FR" b="1" dirty="0" smtClean="0"/>
              <a:t>Pouvoir sauver les humains et animaux</a:t>
            </a:r>
          </a:p>
          <a:p>
            <a:pPr lvl="1"/>
            <a:r>
              <a:rPr lang="fr-FR" b="1" dirty="0" smtClean="0"/>
              <a:t>Pouvoir lutter contre l’incendie</a:t>
            </a:r>
          </a:p>
          <a:p>
            <a:pPr lvl="1"/>
            <a:endParaRPr lang="fr-FR" b="1" dirty="0" smtClean="0"/>
          </a:p>
          <a:p>
            <a:pPr lvl="1"/>
            <a:r>
              <a:rPr lang="fr-FR" b="1" dirty="0" smtClean="0"/>
              <a:t>-&gt; règles pour comment on construit des </a:t>
            </a:r>
            <a:r>
              <a:rPr lang="fr-FR" b="1" dirty="0" smtClean="0"/>
              <a:t>maisons</a:t>
            </a:r>
            <a:endParaRPr lang="fr-FR" dirty="0" smtClean="0"/>
          </a:p>
          <a:p>
            <a:pPr marL="0" indent="0">
              <a:buFont typeface="Arial" panose="020B0604020202020204" pitchFamily="34" charset="0"/>
              <a:buNone/>
            </a:pPr>
            <a:endParaRPr lang="fr-FR" dirty="0"/>
          </a:p>
        </p:txBody>
      </p:sp>
    </p:spTree>
    <p:extLst>
      <p:ext uri="{BB962C8B-B14F-4D97-AF65-F5344CB8AC3E}">
        <p14:creationId xmlns:p14="http://schemas.microsoft.com/office/powerpoint/2010/main" val="2813364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dirty="0" smtClean="0"/>
              <a:t>Monuments de France</a:t>
            </a:r>
            <a:endParaRPr lang="fr-FR" dirty="0"/>
          </a:p>
        </p:txBody>
      </p:sp>
      <p:sp>
        <p:nvSpPr>
          <p:cNvPr id="6" name="Inhaltsplatzhalter 4"/>
          <p:cNvSpPr>
            <a:spLocks noGrp="1"/>
          </p:cNvSpPr>
          <p:nvPr>
            <p:ph sz="quarter" idx="1"/>
          </p:nvPr>
        </p:nvSpPr>
        <p:spPr>
          <a:xfrm>
            <a:off x="611560" y="1714500"/>
            <a:ext cx="4038600" cy="4525963"/>
          </a:xfrm>
        </p:spPr>
        <p:txBody>
          <a:bodyPr/>
          <a:lstStyle/>
          <a:p>
            <a:r>
              <a:rPr lang="fr-FR" dirty="0" smtClean="0"/>
              <a:t>La mission de la</a:t>
            </a:r>
            <a:r>
              <a:rPr lang="fr-FR" b="1" dirty="0">
                <a:hlinkClick r:id="rId2"/>
              </a:rPr>
              <a:t/>
            </a:r>
            <a:br>
              <a:rPr lang="fr-FR" b="1" dirty="0">
                <a:hlinkClick r:id="rId2"/>
              </a:rPr>
            </a:br>
            <a:r>
              <a:rPr lang="fr-FR" b="1" dirty="0" smtClean="0">
                <a:hlinkClick r:id="rId2"/>
              </a:rPr>
              <a:t>protection</a:t>
            </a:r>
            <a:r>
              <a:rPr lang="fr-FR" b="1" dirty="0"/>
              <a:t>,</a:t>
            </a:r>
            <a:r>
              <a:rPr lang="de-DE" b="1" dirty="0">
                <a:hlinkClick r:id="rId3"/>
              </a:rPr>
              <a:t/>
            </a:r>
            <a:br>
              <a:rPr lang="de-DE" b="1" dirty="0">
                <a:hlinkClick r:id="rId3"/>
              </a:rPr>
            </a:br>
            <a:r>
              <a:rPr lang="de-DE" b="1" dirty="0" err="1" smtClean="0">
                <a:hlinkClick r:id="rId3"/>
              </a:rPr>
              <a:t>conservation</a:t>
            </a:r>
            <a:r>
              <a:rPr lang="de-DE" b="1" dirty="0"/>
              <a:t> </a:t>
            </a:r>
            <a:r>
              <a:rPr lang="de-DE" b="1" dirty="0" smtClean="0">
                <a:hlinkClick r:id="rId4"/>
              </a:rPr>
              <a:t>et</a:t>
            </a:r>
            <a:r>
              <a:rPr lang="de-DE" b="1" dirty="0"/>
              <a:t> </a:t>
            </a:r>
            <a:r>
              <a:rPr lang="de-DE" b="1" dirty="0" err="1" smtClean="0">
                <a:hlinkClick r:id="rId5"/>
              </a:rPr>
              <a:t>restauration</a:t>
            </a:r>
            <a:r>
              <a:rPr lang="de-DE" b="1" dirty="0" smtClean="0"/>
              <a:t> </a:t>
            </a:r>
            <a:r>
              <a:rPr lang="fr-FR" b="1" dirty="0" smtClean="0">
                <a:hlinkClick r:id="rId6"/>
              </a:rPr>
              <a:t>des</a:t>
            </a:r>
            <a:r>
              <a:rPr lang="fr-FR" b="1" dirty="0"/>
              <a:t> </a:t>
            </a:r>
            <a:r>
              <a:rPr lang="fr-FR" b="1" dirty="0">
                <a:hlinkClick r:id="rId7"/>
              </a:rPr>
              <a:t>monuments</a:t>
            </a:r>
            <a:r>
              <a:rPr lang="fr-FR" b="1" dirty="0"/>
              <a:t> </a:t>
            </a:r>
            <a:r>
              <a:rPr lang="fr-FR" b="1" dirty="0" smtClean="0">
                <a:hlinkClick r:id="rId8"/>
              </a:rPr>
              <a:t>historiques</a:t>
            </a:r>
            <a:r>
              <a:rPr lang="fr-FR" b="1" dirty="0" smtClean="0"/>
              <a:t> est de pouvoir garder les monuments en bon état et vigilant leur état et en </a:t>
            </a:r>
            <a:r>
              <a:rPr lang="fr-FR" b="1" dirty="0" err="1" smtClean="0"/>
              <a:t>evitant</a:t>
            </a:r>
            <a:r>
              <a:rPr lang="fr-FR" b="1" dirty="0" smtClean="0"/>
              <a:t> des dangers pour eux.</a:t>
            </a:r>
            <a:endParaRPr lang="fr-FR" dirty="0"/>
          </a:p>
        </p:txBody>
      </p:sp>
      <p:sp>
        <p:nvSpPr>
          <p:cNvPr id="5" name="Inhaltsplatzhalter 3"/>
          <p:cNvSpPr txBox="1">
            <a:spLocks/>
          </p:cNvSpPr>
          <p:nvPr/>
        </p:nvSpPr>
        <p:spPr>
          <a:xfrm>
            <a:off x="4800600" y="1752600"/>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fr-FR" dirty="0" smtClean="0"/>
              <a:t>Règlementations pour conserver le caractère historique  d’une ville en imposant l’utilisation de certaines matières primaires </a:t>
            </a:r>
          </a:p>
          <a:p>
            <a:endParaRPr lang="fr-FR" dirty="0"/>
          </a:p>
        </p:txBody>
      </p:sp>
    </p:spTree>
    <p:extLst>
      <p:ext uri="{BB962C8B-B14F-4D97-AF65-F5344CB8AC3E}">
        <p14:creationId xmlns:p14="http://schemas.microsoft.com/office/powerpoint/2010/main" val="1903937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Environnement/</a:t>
            </a:r>
            <a:r>
              <a:rPr lang="fr-FR" dirty="0" err="1" smtClean="0"/>
              <a:t>Umwelt</a:t>
            </a:r>
            <a:endParaRPr lang="fr-FR" dirty="0"/>
          </a:p>
        </p:txBody>
      </p:sp>
      <p:sp>
        <p:nvSpPr>
          <p:cNvPr id="5" name="Inhaltsplatzhalter 3"/>
          <p:cNvSpPr>
            <a:spLocks noGrp="1"/>
          </p:cNvSpPr>
          <p:nvPr>
            <p:ph sz="quarter" idx="1"/>
          </p:nvPr>
        </p:nvSpPr>
        <p:spPr/>
        <p:txBody>
          <a:bodyPr>
            <a:normAutofit fontScale="92500" lnSpcReduction="20000"/>
          </a:bodyPr>
          <a:lstStyle/>
          <a:p>
            <a:r>
              <a:rPr lang="fr-FR" b="1" dirty="0"/>
              <a:t>RESPECT ENVIRONNEMENTAL (ARBRES)</a:t>
            </a:r>
            <a:endParaRPr lang="de-DE" dirty="0"/>
          </a:p>
          <a:p>
            <a:r>
              <a:rPr lang="fr-FR" dirty="0"/>
              <a:t>Le P.L.U. incite les pétitionnaires à planter des arbres et faire des plantations.</a:t>
            </a:r>
            <a:endParaRPr lang="de-DE" dirty="0"/>
          </a:p>
          <a:p>
            <a:r>
              <a:rPr lang="fr-FR" dirty="0"/>
              <a:t>Un arbre de haute tige par tranche de 200 m² de superficie de terrain non bâti est recommandé et même obligatoire</a:t>
            </a:r>
            <a:r>
              <a:rPr lang="fr-FR" dirty="0" smtClean="0"/>
              <a:t>.</a:t>
            </a:r>
            <a:endParaRPr lang="de-DE" dirty="0"/>
          </a:p>
        </p:txBody>
      </p:sp>
      <p:sp>
        <p:nvSpPr>
          <p:cNvPr id="6" name="Inhaltsplatzhalter 4"/>
          <p:cNvSpPr txBox="1">
            <a:spLocks/>
          </p:cNvSpPr>
          <p:nvPr/>
        </p:nvSpPr>
        <p:spPr>
          <a:xfrm>
            <a:off x="4781872" y="1772816"/>
            <a:ext cx="4038600" cy="4525963"/>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fr-FR" dirty="0" smtClean="0"/>
              <a:t>Pour préserver le </a:t>
            </a:r>
            <a:r>
              <a:rPr lang="de-DE" b="1" dirty="0" err="1" smtClean="0">
                <a:hlinkClick r:id="rId2"/>
              </a:rPr>
              <a:t>peuplement</a:t>
            </a:r>
            <a:r>
              <a:rPr lang="de-DE" b="1" dirty="0" smtClean="0"/>
              <a:t> </a:t>
            </a:r>
            <a:r>
              <a:rPr lang="de-DE" i="1" dirty="0" smtClean="0"/>
              <a:t>m</a:t>
            </a:r>
            <a:r>
              <a:rPr lang="de-DE" b="1" dirty="0" smtClean="0"/>
              <a:t> </a:t>
            </a:r>
            <a:r>
              <a:rPr lang="de-DE" b="1" dirty="0" err="1" smtClean="0">
                <a:hlinkClick r:id="rId3"/>
              </a:rPr>
              <a:t>forestier</a:t>
            </a:r>
            <a:r>
              <a:rPr lang="fr-FR" dirty="0" smtClean="0"/>
              <a:t> il existe la </a:t>
            </a:r>
            <a:r>
              <a:rPr lang="fr-FR" b="1" dirty="0" smtClean="0">
                <a:hlinkClick r:id="rId4"/>
              </a:rPr>
              <a:t/>
            </a:r>
            <a:br>
              <a:rPr lang="fr-FR" b="1" dirty="0" smtClean="0">
                <a:hlinkClick r:id="rId4"/>
              </a:rPr>
            </a:br>
            <a:r>
              <a:rPr lang="fr-FR" b="1" dirty="0" smtClean="0">
                <a:hlinkClick r:id="rId4"/>
              </a:rPr>
              <a:t>loi</a:t>
            </a:r>
            <a:r>
              <a:rPr lang="fr-FR" b="1" dirty="0" smtClean="0"/>
              <a:t> </a:t>
            </a:r>
            <a:r>
              <a:rPr lang="fr-FR" i="1" dirty="0" smtClean="0"/>
              <a:t>f</a:t>
            </a:r>
            <a:r>
              <a:rPr lang="fr-FR" b="1" dirty="0" smtClean="0"/>
              <a:t> </a:t>
            </a:r>
            <a:r>
              <a:rPr lang="fr-FR" b="1" dirty="0" smtClean="0">
                <a:hlinkClick r:id="rId5"/>
              </a:rPr>
              <a:t>fédérale</a:t>
            </a:r>
            <a:r>
              <a:rPr lang="fr-FR" b="1" dirty="0" smtClean="0"/>
              <a:t> </a:t>
            </a:r>
            <a:r>
              <a:rPr lang="fr-FR" b="1" dirty="0" smtClean="0">
                <a:hlinkClick r:id="rId6"/>
              </a:rPr>
              <a:t>sur</a:t>
            </a:r>
            <a:r>
              <a:rPr lang="fr-FR" b="1" dirty="0" smtClean="0"/>
              <a:t> </a:t>
            </a:r>
            <a:r>
              <a:rPr lang="fr-FR" b="1" dirty="0" smtClean="0">
                <a:hlinkClick r:id="rId7"/>
              </a:rPr>
              <a:t>la</a:t>
            </a:r>
            <a:r>
              <a:rPr lang="fr-FR" b="1" dirty="0" smtClean="0"/>
              <a:t> </a:t>
            </a:r>
            <a:r>
              <a:rPr lang="fr-FR" b="1" dirty="0" smtClean="0">
                <a:hlinkClick r:id="rId8"/>
              </a:rPr>
              <a:t>protection</a:t>
            </a:r>
            <a:r>
              <a:rPr lang="fr-FR" b="1" dirty="0" smtClean="0"/>
              <a:t> </a:t>
            </a:r>
            <a:r>
              <a:rPr lang="fr-FR" b="1" dirty="0" smtClean="0">
                <a:hlinkClick r:id="rId9"/>
              </a:rPr>
              <a:t>de</a:t>
            </a:r>
            <a:r>
              <a:rPr lang="fr-FR" b="1" dirty="0" smtClean="0"/>
              <a:t> </a:t>
            </a:r>
            <a:r>
              <a:rPr lang="fr-FR" b="1" dirty="0" smtClean="0">
                <a:hlinkClick r:id="rId7"/>
              </a:rPr>
              <a:t>la</a:t>
            </a:r>
            <a:r>
              <a:rPr lang="fr-FR" b="1" dirty="0" smtClean="0"/>
              <a:t> </a:t>
            </a:r>
            <a:r>
              <a:rPr lang="fr-FR" b="1" dirty="0" smtClean="0">
                <a:hlinkClick r:id="rId10"/>
              </a:rPr>
              <a:t>nature</a:t>
            </a:r>
            <a:r>
              <a:rPr lang="fr-FR" b="1" dirty="0" smtClean="0"/>
              <a:t>.</a:t>
            </a:r>
          </a:p>
          <a:p>
            <a:r>
              <a:rPr lang="fr-FR" b="1" dirty="0" smtClean="0"/>
              <a:t>Les communes peuvent rajouter des règlementations communales</a:t>
            </a:r>
          </a:p>
          <a:p>
            <a:r>
              <a:rPr lang="de-DE" b="1" dirty="0" smtClean="0">
                <a:hlinkClick r:id="rId8"/>
              </a:rPr>
              <a:t>La </a:t>
            </a:r>
            <a:r>
              <a:rPr lang="de-DE" b="1" dirty="0" err="1" smtClean="0">
                <a:hlinkClick r:id="rId8"/>
              </a:rPr>
              <a:t>protection</a:t>
            </a:r>
            <a:r>
              <a:rPr lang="de-DE" b="1" dirty="0" smtClean="0"/>
              <a:t> </a:t>
            </a:r>
            <a:r>
              <a:rPr lang="de-DE" i="1" dirty="0" smtClean="0"/>
              <a:t>f</a:t>
            </a:r>
            <a:r>
              <a:rPr lang="de-DE" b="1" dirty="0" smtClean="0"/>
              <a:t> </a:t>
            </a:r>
            <a:r>
              <a:rPr lang="de-DE" b="1" dirty="0" smtClean="0">
                <a:hlinkClick r:id="rId9"/>
              </a:rPr>
              <a:t>de</a:t>
            </a:r>
            <a:r>
              <a:rPr lang="de-DE" b="1" dirty="0" smtClean="0"/>
              <a:t> </a:t>
            </a:r>
            <a:r>
              <a:rPr lang="de-DE" b="1" dirty="0" err="1" smtClean="0">
                <a:hlinkClick r:id="rId11"/>
              </a:rPr>
              <a:t>l'environnement</a:t>
            </a:r>
            <a:r>
              <a:rPr lang="de-DE" b="1" dirty="0" smtClean="0"/>
              <a:t> </a:t>
            </a:r>
            <a:r>
              <a:rPr lang="de-DE" b="1" dirty="0" err="1" smtClean="0"/>
              <a:t>previent</a:t>
            </a:r>
            <a:r>
              <a:rPr lang="de-DE" b="1" dirty="0" smtClean="0"/>
              <a:t> </a:t>
            </a:r>
            <a:r>
              <a:rPr lang="de-DE" b="1" dirty="0" err="1" smtClean="0"/>
              <a:t>l‘environnement</a:t>
            </a:r>
            <a:r>
              <a:rPr lang="de-DE" b="1" dirty="0" smtClean="0"/>
              <a:t> de </a:t>
            </a:r>
            <a:r>
              <a:rPr lang="de-DE" b="1" dirty="0" err="1" smtClean="0"/>
              <a:t>differents</a:t>
            </a:r>
            <a:r>
              <a:rPr lang="de-DE" b="1" dirty="0" smtClean="0"/>
              <a:t> </a:t>
            </a:r>
            <a:r>
              <a:rPr lang="de-DE" dirty="0" smtClean="0"/>
              <a:t/>
            </a:r>
            <a:br>
              <a:rPr lang="de-DE" dirty="0" smtClean="0"/>
            </a:br>
            <a:r>
              <a:rPr lang="de-DE" b="1" dirty="0" err="1" smtClean="0"/>
              <a:t>détériorations</a:t>
            </a:r>
            <a:r>
              <a:rPr lang="de-DE" b="1" dirty="0" smtClean="0"/>
              <a:t>, </a:t>
            </a:r>
            <a:r>
              <a:rPr lang="de-DE" b="1" dirty="0" err="1" smtClean="0"/>
              <a:t>essaie</a:t>
            </a:r>
            <a:r>
              <a:rPr lang="de-DE" b="1" dirty="0" smtClean="0"/>
              <a:t> de les </a:t>
            </a:r>
            <a:r>
              <a:rPr lang="de-DE" b="1" dirty="0" err="1" smtClean="0"/>
              <a:t>repousser</a:t>
            </a:r>
            <a:r>
              <a:rPr lang="de-DE" b="1" dirty="0" smtClean="0"/>
              <a:t> et si </a:t>
            </a:r>
            <a:r>
              <a:rPr lang="de-DE" b="1" dirty="0" err="1" smtClean="0"/>
              <a:t>c‘est</a:t>
            </a:r>
            <a:r>
              <a:rPr lang="de-DE" b="1" dirty="0" smtClean="0"/>
              <a:t> </a:t>
            </a:r>
            <a:r>
              <a:rPr lang="de-DE" b="1" dirty="0" err="1" smtClean="0"/>
              <a:t>pas</a:t>
            </a:r>
            <a:r>
              <a:rPr lang="de-DE" b="1" dirty="0" smtClean="0"/>
              <a:t> </a:t>
            </a:r>
            <a:r>
              <a:rPr lang="de-DE" b="1" dirty="0" err="1" smtClean="0"/>
              <a:t>possible</a:t>
            </a:r>
            <a:r>
              <a:rPr lang="de-DE" b="1" dirty="0" smtClean="0"/>
              <a:t> </a:t>
            </a:r>
            <a:r>
              <a:rPr lang="de-DE" b="1" dirty="0" err="1" smtClean="0"/>
              <a:t>repare</a:t>
            </a:r>
            <a:r>
              <a:rPr lang="de-DE" b="1" dirty="0" smtClean="0"/>
              <a:t> les </a:t>
            </a:r>
            <a:r>
              <a:rPr lang="de-DE" b="1" dirty="0" err="1" smtClean="0"/>
              <a:t>ressources</a:t>
            </a:r>
            <a:r>
              <a:rPr lang="de-DE" b="1" dirty="0" smtClean="0"/>
              <a:t> de la </a:t>
            </a:r>
            <a:r>
              <a:rPr lang="de-DE" b="1" dirty="0" err="1" smtClean="0"/>
              <a:t>nature</a:t>
            </a:r>
            <a:r>
              <a:rPr lang="de-DE" b="1" dirty="0" smtClean="0"/>
              <a:t>.</a:t>
            </a:r>
          </a:p>
          <a:p>
            <a:r>
              <a:rPr lang="de-DE" dirty="0" smtClean="0"/>
              <a:t/>
            </a:r>
            <a:br>
              <a:rPr lang="de-DE" dirty="0" smtClean="0"/>
            </a:br>
            <a:endParaRPr lang="de-DE" b="1" dirty="0" smtClean="0"/>
          </a:p>
        </p:txBody>
      </p:sp>
    </p:spTree>
    <p:extLst>
      <p:ext uri="{BB962C8B-B14F-4D97-AF65-F5344CB8AC3E}">
        <p14:creationId xmlns:p14="http://schemas.microsoft.com/office/powerpoint/2010/main" val="1828236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dirty="0" smtClean="0"/>
              <a:t>Attribution de noms de rue</a:t>
            </a:r>
            <a:endParaRPr lang="fr-FR" dirty="0"/>
          </a:p>
        </p:txBody>
      </p:sp>
      <p:sp>
        <p:nvSpPr>
          <p:cNvPr id="4" name="Inhaltsplatzhalter 3"/>
          <p:cNvSpPr>
            <a:spLocks noGrp="1"/>
          </p:cNvSpPr>
          <p:nvPr>
            <p:ph sz="quarter" idx="1"/>
          </p:nvPr>
        </p:nvSpPr>
        <p:spPr/>
        <p:txBody>
          <a:bodyPr>
            <a:normAutofit fontScale="85000" lnSpcReduction="20000"/>
          </a:bodyPr>
          <a:lstStyle/>
          <a:p>
            <a:r>
              <a:rPr lang="fr-FR" b="1" dirty="0"/>
              <a:t>Attribution du nom des rues :</a:t>
            </a:r>
            <a:endParaRPr lang="de-DE" dirty="0"/>
          </a:p>
          <a:p>
            <a:r>
              <a:rPr lang="fr-FR" dirty="0"/>
              <a:t>La dénomination d'une voie relève de la compétence du conseil municipal – du moins tant que ceux-ci appartiennent à la commune. La dénomination d'une rue doit donc obligatoirement faire l'objet d'une délibération.</a:t>
            </a:r>
            <a:endParaRPr lang="de-DE" dirty="0"/>
          </a:p>
          <a:p>
            <a:r>
              <a:rPr lang="de-DE" dirty="0"/>
              <a:t>Debatte, Beratung</a:t>
            </a:r>
          </a:p>
          <a:p>
            <a:endParaRPr lang="fr-FR" dirty="0"/>
          </a:p>
        </p:txBody>
      </p:sp>
      <p:sp>
        <p:nvSpPr>
          <p:cNvPr id="6" name="Inhaltsplatzhalter 3"/>
          <p:cNvSpPr txBox="1">
            <a:spLocks/>
          </p:cNvSpPr>
          <p:nvPr/>
        </p:nvSpPr>
        <p:spPr>
          <a:xfrm>
            <a:off x="4860032" y="1670100"/>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fr-FR" dirty="0" smtClean="0"/>
              <a:t>Les noms des rues sont attribués par rapport à des Villes et villages autour, nommés d’après certaines personnalités. </a:t>
            </a:r>
            <a:endParaRPr lang="fr-FR" dirty="0"/>
          </a:p>
        </p:txBody>
      </p:sp>
    </p:spTree>
    <p:extLst>
      <p:ext uri="{BB962C8B-B14F-4D97-AF65-F5344CB8AC3E}">
        <p14:creationId xmlns:p14="http://schemas.microsoft.com/office/powerpoint/2010/main" val="3107615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Conclusion</a:t>
            </a:r>
            <a:endParaRPr lang="fr-FR" dirty="0"/>
          </a:p>
        </p:txBody>
      </p:sp>
      <p:sp>
        <p:nvSpPr>
          <p:cNvPr id="3" name="Inhaltsplatzhalter 2"/>
          <p:cNvSpPr>
            <a:spLocks noGrp="1"/>
          </p:cNvSpPr>
          <p:nvPr>
            <p:ph sz="quarter" idx="1"/>
          </p:nvPr>
        </p:nvSpPr>
        <p:spPr>
          <a:xfrm>
            <a:off x="609600" y="1589567"/>
            <a:ext cx="6626696" cy="4572000"/>
          </a:xfrm>
        </p:spPr>
        <p:txBody>
          <a:bodyPr>
            <a:normAutofit/>
          </a:bodyPr>
          <a:lstStyle/>
          <a:p>
            <a:pPr marL="0" indent="0">
              <a:buNone/>
            </a:pPr>
            <a:r>
              <a:rPr lang="fr-FR" dirty="0" smtClean="0"/>
              <a:t>On constate un fonctionnement identique pour le traitement de l’urbanisme dans les villes jumelles aussi bien pour les objectifs que les directives. Seule la fiscalité, le traitement du permis de construire, l’élaboration du PLU(i) présentent des différences</a:t>
            </a:r>
            <a:r>
              <a:rPr lang="fr-FR" dirty="0"/>
              <a:t>. </a:t>
            </a:r>
            <a:r>
              <a:rPr lang="fr-FR" dirty="0" smtClean="0"/>
              <a:t>L’Allemagne </a:t>
            </a:r>
            <a:r>
              <a:rPr lang="fr-FR" dirty="0"/>
              <a:t>étant une république fédérale </a:t>
            </a:r>
            <a:r>
              <a:rPr lang="fr-FR" dirty="0" smtClean="0"/>
              <a:t>celle-ci impose </a:t>
            </a:r>
            <a:r>
              <a:rPr lang="fr-FR" dirty="0"/>
              <a:t>des contraintes </a:t>
            </a:r>
            <a:r>
              <a:rPr lang="fr-FR" dirty="0" smtClean="0"/>
              <a:t>supplémentaires.</a:t>
            </a:r>
            <a:endParaRPr lang="fr-FR" dirty="0"/>
          </a:p>
        </p:txBody>
      </p:sp>
    </p:spTree>
    <p:extLst>
      <p:ext uri="{BB962C8B-B14F-4D97-AF65-F5344CB8AC3E}">
        <p14:creationId xmlns:p14="http://schemas.microsoft.com/office/powerpoint/2010/main" val="2700377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Merci!</a:t>
            </a:r>
            <a:endParaRPr lang="fr-FR" dirty="0"/>
          </a:p>
        </p:txBody>
      </p:sp>
      <p:sp>
        <p:nvSpPr>
          <p:cNvPr id="3" name="Inhaltsplatzhalter 2"/>
          <p:cNvSpPr>
            <a:spLocks noGrp="1"/>
          </p:cNvSpPr>
          <p:nvPr>
            <p:ph sz="quarter" idx="1"/>
          </p:nvPr>
        </p:nvSpPr>
        <p:spPr/>
        <p:txBody>
          <a:bodyPr/>
          <a:lstStyle/>
          <a:p>
            <a:r>
              <a:rPr lang="fr-FR" dirty="0" smtClean="0"/>
              <a:t>Aux Mairies d’Argences et Hettstadt de fournir des informations et soutenir le projet citoyen</a:t>
            </a:r>
            <a:r>
              <a:rPr lang="fr-FR" dirty="0" smtClean="0"/>
              <a:t>!</a:t>
            </a:r>
          </a:p>
          <a:p>
            <a:r>
              <a:rPr lang="fr-FR" dirty="0" smtClean="0"/>
              <a:t>Le projet a été élaboré à partir des questionnaires envoyés aux maries.</a:t>
            </a:r>
            <a:r>
              <a:rPr lang="fr-FR" dirty="0"/>
              <a:t> </a:t>
            </a:r>
            <a:endParaRPr lang="fr-FR" dirty="0" smtClean="0"/>
          </a:p>
        </p:txBody>
      </p:sp>
    </p:spTree>
    <p:extLst>
      <p:ext uri="{BB962C8B-B14F-4D97-AF65-F5344CB8AC3E}">
        <p14:creationId xmlns:p14="http://schemas.microsoft.com/office/powerpoint/2010/main" val="2322920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Structure</a:t>
            </a:r>
            <a:endParaRPr lang="fr-FR" dirty="0"/>
          </a:p>
        </p:txBody>
      </p:sp>
      <p:sp>
        <p:nvSpPr>
          <p:cNvPr id="3" name="Inhaltsplatzhalter 2"/>
          <p:cNvSpPr>
            <a:spLocks noGrp="1"/>
          </p:cNvSpPr>
          <p:nvPr>
            <p:ph sz="quarter" idx="1"/>
          </p:nvPr>
        </p:nvSpPr>
        <p:spPr/>
        <p:txBody>
          <a:bodyPr>
            <a:normAutofit fontScale="62500" lnSpcReduction="20000"/>
          </a:bodyPr>
          <a:lstStyle/>
          <a:p>
            <a:r>
              <a:rPr lang="fr-FR" dirty="0" smtClean="0"/>
              <a:t>Présentation des villes jumelées</a:t>
            </a:r>
          </a:p>
          <a:p>
            <a:r>
              <a:rPr lang="de-DE" dirty="0" smtClean="0"/>
              <a:t>PLU(i)</a:t>
            </a:r>
          </a:p>
          <a:p>
            <a:r>
              <a:rPr lang="de-DE" dirty="0" err="1" smtClean="0"/>
              <a:t>Permis</a:t>
            </a:r>
            <a:r>
              <a:rPr lang="de-DE" dirty="0" smtClean="0"/>
              <a:t> </a:t>
            </a:r>
            <a:r>
              <a:rPr lang="de-DE" dirty="0"/>
              <a:t>de </a:t>
            </a:r>
            <a:r>
              <a:rPr lang="de-DE" dirty="0" err="1" smtClean="0"/>
              <a:t>construire</a:t>
            </a:r>
            <a:endParaRPr lang="de-DE" dirty="0"/>
          </a:p>
          <a:p>
            <a:r>
              <a:rPr lang="de-DE" dirty="0" err="1" smtClean="0"/>
              <a:t>Contraintes</a:t>
            </a:r>
            <a:r>
              <a:rPr lang="de-DE" dirty="0" smtClean="0"/>
              <a:t> </a:t>
            </a:r>
            <a:r>
              <a:rPr lang="de-DE" dirty="0"/>
              <a:t>de </a:t>
            </a:r>
            <a:r>
              <a:rPr lang="de-DE" dirty="0" err="1" smtClean="0"/>
              <a:t>infrastructure</a:t>
            </a:r>
            <a:endParaRPr lang="de-DE" dirty="0"/>
          </a:p>
          <a:p>
            <a:r>
              <a:rPr lang="de-DE" dirty="0" smtClean="0"/>
              <a:t>Code </a:t>
            </a:r>
            <a:r>
              <a:rPr lang="de-DE" dirty="0" err="1" smtClean="0"/>
              <a:t>d'urbanisme</a:t>
            </a:r>
            <a:endParaRPr lang="de-DE" dirty="0" smtClean="0"/>
          </a:p>
          <a:p>
            <a:r>
              <a:rPr lang="de-DE" dirty="0" err="1" smtClean="0"/>
              <a:t>Renovation+Annexes</a:t>
            </a:r>
            <a:endParaRPr lang="de-DE" dirty="0"/>
          </a:p>
          <a:p>
            <a:r>
              <a:rPr lang="de-DE" dirty="0" smtClean="0"/>
              <a:t>Control </a:t>
            </a:r>
            <a:r>
              <a:rPr lang="de-DE" dirty="0" err="1"/>
              <a:t>conformité</a:t>
            </a:r>
            <a:r>
              <a:rPr lang="de-DE" dirty="0"/>
              <a:t> </a:t>
            </a:r>
          </a:p>
          <a:p>
            <a:r>
              <a:rPr lang="de-DE" dirty="0" err="1" smtClean="0"/>
              <a:t>Fiscalité</a:t>
            </a:r>
            <a:endParaRPr lang="de-DE" dirty="0"/>
          </a:p>
          <a:p>
            <a:r>
              <a:rPr lang="de-DE" dirty="0" err="1" smtClean="0"/>
              <a:t>Logements</a:t>
            </a:r>
            <a:r>
              <a:rPr lang="de-DE" dirty="0" smtClean="0"/>
              <a:t> </a:t>
            </a:r>
            <a:r>
              <a:rPr lang="de-DE" dirty="0" err="1" smtClean="0"/>
              <a:t>sociaux</a:t>
            </a:r>
            <a:endParaRPr lang="de-DE" dirty="0"/>
          </a:p>
          <a:p>
            <a:r>
              <a:rPr lang="de-DE" dirty="0" err="1" smtClean="0"/>
              <a:t>Batiments</a:t>
            </a:r>
            <a:r>
              <a:rPr lang="de-DE" dirty="0" smtClean="0"/>
              <a:t> </a:t>
            </a:r>
            <a:r>
              <a:rPr lang="de-DE" dirty="0" err="1"/>
              <a:t>recevant</a:t>
            </a:r>
            <a:r>
              <a:rPr lang="de-DE" dirty="0"/>
              <a:t> du </a:t>
            </a:r>
            <a:r>
              <a:rPr lang="de-DE" dirty="0" err="1" smtClean="0"/>
              <a:t>public</a:t>
            </a:r>
            <a:r>
              <a:rPr lang="de-DE" dirty="0" smtClean="0"/>
              <a:t> </a:t>
            </a:r>
            <a:endParaRPr lang="de-DE" dirty="0"/>
          </a:p>
          <a:p>
            <a:r>
              <a:rPr lang="de-DE" dirty="0" smtClean="0"/>
              <a:t>Monuments </a:t>
            </a:r>
            <a:r>
              <a:rPr lang="de-DE" dirty="0"/>
              <a:t>de </a:t>
            </a:r>
            <a:r>
              <a:rPr lang="de-DE" dirty="0" smtClean="0"/>
              <a:t>France</a:t>
            </a:r>
            <a:endParaRPr lang="de-DE" dirty="0"/>
          </a:p>
          <a:p>
            <a:r>
              <a:rPr lang="de-DE" dirty="0" err="1" smtClean="0"/>
              <a:t>Environnement</a:t>
            </a:r>
            <a:endParaRPr lang="de-DE" dirty="0" smtClean="0"/>
          </a:p>
          <a:p>
            <a:r>
              <a:rPr lang="de-DE" dirty="0" smtClean="0"/>
              <a:t>Attribution des </a:t>
            </a:r>
            <a:r>
              <a:rPr lang="de-DE" dirty="0" err="1" smtClean="0"/>
              <a:t>noms</a:t>
            </a:r>
            <a:r>
              <a:rPr lang="de-DE" dirty="0" smtClean="0"/>
              <a:t> de </a:t>
            </a:r>
            <a:r>
              <a:rPr lang="de-DE" dirty="0" err="1" smtClean="0"/>
              <a:t>rues</a:t>
            </a:r>
            <a:endParaRPr lang="fr-FR" dirty="0" smtClean="0"/>
          </a:p>
          <a:p>
            <a:r>
              <a:rPr lang="fr-FR" dirty="0" smtClean="0"/>
              <a:t>Conclusion</a:t>
            </a:r>
            <a:endParaRPr lang="fr-FR" dirty="0"/>
          </a:p>
        </p:txBody>
      </p:sp>
    </p:spTree>
    <p:extLst>
      <p:ext uri="{BB962C8B-B14F-4D97-AF65-F5344CB8AC3E}">
        <p14:creationId xmlns:p14="http://schemas.microsoft.com/office/powerpoint/2010/main" val="1105720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Les villes jumelées</a:t>
            </a:r>
            <a:endParaRPr lang="fr-FR" dirty="0"/>
          </a:p>
        </p:txBody>
      </p:sp>
      <p:sp>
        <p:nvSpPr>
          <p:cNvPr id="4" name="Inhaltsplatzhalter 3"/>
          <p:cNvSpPr>
            <a:spLocks noGrp="1"/>
          </p:cNvSpPr>
          <p:nvPr>
            <p:ph sz="quarter" idx="2"/>
          </p:nvPr>
        </p:nvSpPr>
        <p:spPr/>
        <p:txBody>
          <a:bodyPr/>
          <a:lstStyle/>
          <a:p>
            <a:r>
              <a:rPr lang="fr-FR" dirty="0" smtClean="0"/>
              <a:t>Environ </a:t>
            </a:r>
            <a:r>
              <a:rPr lang="fr-FR" dirty="0" smtClean="0"/>
              <a:t>3700 </a:t>
            </a:r>
            <a:r>
              <a:rPr lang="fr-FR" dirty="0"/>
              <a:t>habitants</a:t>
            </a:r>
          </a:p>
          <a:p>
            <a:endParaRPr lang="fr-FR" dirty="0"/>
          </a:p>
        </p:txBody>
      </p:sp>
      <p:sp>
        <p:nvSpPr>
          <p:cNvPr id="6" name="Inhaltsplatzhalter 5"/>
          <p:cNvSpPr>
            <a:spLocks noGrp="1"/>
          </p:cNvSpPr>
          <p:nvPr>
            <p:ph sz="quarter" idx="4"/>
          </p:nvPr>
        </p:nvSpPr>
        <p:spPr/>
        <p:txBody>
          <a:bodyPr/>
          <a:lstStyle/>
          <a:p>
            <a:r>
              <a:rPr lang="fr-FR" dirty="0" smtClean="0"/>
              <a:t>Environ 3600 habitants</a:t>
            </a:r>
            <a:endParaRPr lang="fr-FR" dirty="0"/>
          </a:p>
        </p:txBody>
      </p:sp>
      <p:sp>
        <p:nvSpPr>
          <p:cNvPr id="3" name="Textplatzhalter 2"/>
          <p:cNvSpPr>
            <a:spLocks noGrp="1"/>
          </p:cNvSpPr>
          <p:nvPr>
            <p:ph type="body" sz="quarter" idx="1"/>
          </p:nvPr>
        </p:nvSpPr>
        <p:spPr/>
        <p:txBody>
          <a:bodyPr/>
          <a:lstStyle/>
          <a:p>
            <a:r>
              <a:rPr lang="fr-FR" dirty="0" smtClean="0">
                <a:solidFill>
                  <a:schemeClr val="tx1"/>
                </a:solidFill>
              </a:rPr>
              <a:t>Argences</a:t>
            </a:r>
            <a:endParaRPr lang="fr-FR" dirty="0">
              <a:solidFill>
                <a:schemeClr val="tx1"/>
              </a:solidFill>
            </a:endParaRPr>
          </a:p>
        </p:txBody>
      </p:sp>
      <p:sp>
        <p:nvSpPr>
          <p:cNvPr id="5" name="Textplatzhalter 4"/>
          <p:cNvSpPr>
            <a:spLocks noGrp="1"/>
          </p:cNvSpPr>
          <p:nvPr>
            <p:ph type="body" sz="quarter" idx="3"/>
          </p:nvPr>
        </p:nvSpPr>
        <p:spPr/>
        <p:txBody>
          <a:bodyPr/>
          <a:lstStyle/>
          <a:p>
            <a:r>
              <a:rPr lang="fr-FR" dirty="0" smtClean="0">
                <a:solidFill>
                  <a:schemeClr val="tx1"/>
                </a:solidFill>
              </a:rPr>
              <a:t>Hettstadt</a:t>
            </a:r>
            <a:endParaRPr lang="fr-FR" dirty="0">
              <a:solidFill>
                <a:schemeClr val="tx1"/>
              </a:solidFill>
            </a:endParaRP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432175"/>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descr="File:Wappen von Hettstadt.svg - Wikimedia Commo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3689746"/>
            <a:ext cx="1562862" cy="162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866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PLU(i)</a:t>
            </a:r>
            <a:endParaRPr lang="fr-FR" dirty="0"/>
          </a:p>
        </p:txBody>
      </p:sp>
      <p:sp>
        <p:nvSpPr>
          <p:cNvPr id="4" name="Inhaltsplatzhalter 3"/>
          <p:cNvSpPr>
            <a:spLocks noGrp="1"/>
          </p:cNvSpPr>
          <p:nvPr>
            <p:ph sz="quarter" idx="1"/>
          </p:nvPr>
        </p:nvSpPr>
        <p:spPr>
          <a:xfrm>
            <a:off x="4648200" y="1600200"/>
            <a:ext cx="4038600" cy="5257800"/>
          </a:xfrm>
        </p:spPr>
        <p:txBody>
          <a:bodyPr>
            <a:normAutofit fontScale="40000" lnSpcReduction="20000"/>
          </a:bodyPr>
          <a:lstStyle/>
          <a:p>
            <a:pPr>
              <a:lnSpc>
                <a:spcPct val="120000"/>
              </a:lnSpc>
            </a:pPr>
            <a:r>
              <a:rPr lang="fr-FR" dirty="0" smtClean="0"/>
              <a:t>En Allemagne c‘est l‘état fédéral qui définit les règles générales pour utilisation des sols. C‘est à  dire dans le cas de Hettstadt c’est la Bavière. </a:t>
            </a:r>
            <a:r>
              <a:rPr lang="fr-FR" dirty="0"/>
              <a:t>A</a:t>
            </a:r>
            <a:r>
              <a:rPr lang="fr-FR" dirty="0" smtClean="0"/>
              <a:t>u niveau communal  la Commune peut préciser des règles.</a:t>
            </a:r>
          </a:p>
          <a:p>
            <a:pPr>
              <a:lnSpc>
                <a:spcPct val="120000"/>
              </a:lnSpc>
            </a:pPr>
            <a:r>
              <a:rPr lang="fr-FR" dirty="0" smtClean="0"/>
              <a:t>Un </a:t>
            </a:r>
            <a:r>
              <a:rPr lang="fr-FR" dirty="0"/>
              <a:t>bureau </a:t>
            </a:r>
            <a:r>
              <a:rPr lang="fr-FR" dirty="0" smtClean="0"/>
              <a:t>d’études s’occupe du développement d’</a:t>
            </a:r>
            <a:r>
              <a:rPr lang="fr-FR" dirty="0"/>
              <a:t> </a:t>
            </a:r>
            <a:r>
              <a:rPr lang="fr-FR" dirty="0" smtClean="0"/>
              <a:t>un Plan </a:t>
            </a:r>
            <a:r>
              <a:rPr lang="fr-FR" dirty="0"/>
              <a:t>Local </a:t>
            </a:r>
            <a:r>
              <a:rPr lang="fr-FR" b="1" dirty="0"/>
              <a:t>d</a:t>
            </a:r>
            <a:r>
              <a:rPr lang="fr-FR" dirty="0"/>
              <a:t>'Urbanisme </a:t>
            </a:r>
            <a:r>
              <a:rPr lang="fr-FR" dirty="0" smtClean="0"/>
              <a:t>. Ensuite la Commune peut l'adopter. Il doit aussi être approuvé par le Landratsamt</a:t>
            </a:r>
            <a:r>
              <a:rPr lang="fr-FR" dirty="0"/>
              <a:t> </a:t>
            </a:r>
            <a:r>
              <a:rPr lang="fr-FR" dirty="0" smtClean="0"/>
              <a:t>(la sous-préfecture).</a:t>
            </a:r>
          </a:p>
          <a:p>
            <a:pPr>
              <a:lnSpc>
                <a:spcPct val="120000"/>
              </a:lnSpc>
            </a:pPr>
            <a:r>
              <a:rPr lang="fr-FR" dirty="0" smtClean="0"/>
              <a:t>Les objectifs d’un Plan local d’urbanisme sont variés:</a:t>
            </a:r>
          </a:p>
          <a:p>
            <a:pPr lvl="1">
              <a:lnSpc>
                <a:spcPct val="120000"/>
              </a:lnSpc>
            </a:pPr>
            <a:r>
              <a:rPr lang="fr-FR" sz="2500" dirty="0" smtClean="0"/>
              <a:t>Régler </a:t>
            </a:r>
            <a:r>
              <a:rPr lang="fr-FR" sz="2500" dirty="0"/>
              <a:t>la </a:t>
            </a:r>
            <a:r>
              <a:rPr lang="fr-FR" sz="2500" dirty="0">
                <a:hlinkClick r:id="rId2"/>
              </a:rPr>
              <a:t>protection</a:t>
            </a:r>
            <a:r>
              <a:rPr lang="fr-FR" sz="2500" dirty="0"/>
              <a:t> </a:t>
            </a:r>
            <a:r>
              <a:rPr lang="fr-FR" sz="2500" dirty="0" smtClean="0">
                <a:hlinkClick r:id="rId3"/>
              </a:rPr>
              <a:t>contre</a:t>
            </a:r>
            <a:r>
              <a:rPr lang="fr-FR" sz="2500" dirty="0"/>
              <a:t> </a:t>
            </a:r>
            <a:r>
              <a:rPr lang="fr-FR" sz="2500" dirty="0">
                <a:hlinkClick r:id="rId4"/>
              </a:rPr>
              <a:t>les</a:t>
            </a:r>
            <a:r>
              <a:rPr lang="fr-FR" sz="2500" dirty="0"/>
              <a:t> </a:t>
            </a:r>
            <a:r>
              <a:rPr lang="fr-FR" sz="2500" dirty="0">
                <a:hlinkClick r:id="rId5"/>
              </a:rPr>
              <a:t>émissions</a:t>
            </a:r>
            <a:r>
              <a:rPr lang="fr-FR" sz="2500" dirty="0"/>
              <a:t> </a:t>
            </a:r>
            <a:r>
              <a:rPr lang="fr-FR" sz="2500" dirty="0">
                <a:hlinkClick r:id="rId6"/>
              </a:rPr>
              <a:t>polluantes</a:t>
            </a:r>
            <a:r>
              <a:rPr lang="fr-FR" sz="2500" dirty="0"/>
              <a:t>/ les nuisances</a:t>
            </a:r>
          </a:p>
          <a:p>
            <a:pPr lvl="1">
              <a:lnSpc>
                <a:spcPct val="120000"/>
              </a:lnSpc>
            </a:pPr>
            <a:r>
              <a:rPr lang="fr-FR" sz="2500" dirty="0"/>
              <a:t>Qualité de logement</a:t>
            </a:r>
          </a:p>
          <a:p>
            <a:pPr lvl="1">
              <a:lnSpc>
                <a:spcPct val="120000"/>
              </a:lnSpc>
            </a:pPr>
            <a:r>
              <a:rPr lang="fr-FR" sz="2500" dirty="0"/>
              <a:t>Encouragement des </a:t>
            </a:r>
            <a:r>
              <a:rPr lang="fr-FR" sz="2500" dirty="0" smtClean="0"/>
              <a:t> artisans</a:t>
            </a:r>
            <a:r>
              <a:rPr lang="fr-FR" sz="2500" dirty="0"/>
              <a:t>, commerçants et industriels</a:t>
            </a:r>
          </a:p>
          <a:p>
            <a:pPr lvl="1">
              <a:lnSpc>
                <a:spcPct val="120000"/>
              </a:lnSpc>
            </a:pPr>
            <a:r>
              <a:rPr lang="fr-FR" dirty="0"/>
              <a:t>Optimiser les </a:t>
            </a:r>
            <a:r>
              <a:rPr lang="fr-FR" dirty="0" smtClean="0"/>
              <a:t>infrastructures</a:t>
            </a:r>
          </a:p>
          <a:p>
            <a:pPr lvl="1">
              <a:lnSpc>
                <a:spcPct val="120000"/>
              </a:lnSpc>
            </a:pPr>
            <a:r>
              <a:rPr lang="de-DE" b="1" dirty="0" err="1" smtClean="0">
                <a:hlinkClick r:id="rId7"/>
              </a:rPr>
              <a:t>Créer</a:t>
            </a:r>
            <a:r>
              <a:rPr lang="de-DE" b="1" dirty="0" smtClean="0">
                <a:hlinkClick r:id="rId7"/>
              </a:rPr>
              <a:t> de </a:t>
            </a:r>
            <a:r>
              <a:rPr lang="de-DE" b="1" dirty="0" err="1" smtClean="0">
                <a:hlinkClick r:id="rId7"/>
              </a:rPr>
              <a:t>zone</a:t>
            </a:r>
            <a:r>
              <a:rPr lang="de-DE" b="1" dirty="0" err="1" smtClean="0"/>
              <a:t>s</a:t>
            </a:r>
            <a:r>
              <a:rPr lang="de-DE" b="1" dirty="0"/>
              <a:t> </a:t>
            </a:r>
            <a:r>
              <a:rPr lang="de-DE" i="1" dirty="0"/>
              <a:t>f</a:t>
            </a:r>
            <a:r>
              <a:rPr lang="de-DE" b="1" dirty="0"/>
              <a:t> </a:t>
            </a:r>
            <a:r>
              <a:rPr lang="de-DE" b="1" dirty="0">
                <a:hlinkClick r:id="rId8"/>
              </a:rPr>
              <a:t>de</a:t>
            </a:r>
            <a:r>
              <a:rPr lang="de-DE" b="1" dirty="0"/>
              <a:t> </a:t>
            </a:r>
            <a:r>
              <a:rPr lang="de-DE" b="1" dirty="0" err="1" smtClean="0">
                <a:hlinkClick r:id="rId9"/>
              </a:rPr>
              <a:t>villégiature</a:t>
            </a:r>
            <a:r>
              <a:rPr lang="de-DE" b="1" dirty="0" smtClean="0"/>
              <a:t> </a:t>
            </a:r>
            <a:r>
              <a:rPr lang="de-DE" b="1" dirty="0" err="1" smtClean="0"/>
              <a:t>pour</a:t>
            </a:r>
            <a:r>
              <a:rPr lang="de-DE" b="1" dirty="0" smtClean="0"/>
              <a:t> </a:t>
            </a:r>
            <a:r>
              <a:rPr lang="de-DE" b="1" dirty="0" err="1" smtClean="0"/>
              <a:t>toutes</a:t>
            </a:r>
            <a:r>
              <a:rPr lang="de-DE" b="1" dirty="0" smtClean="0"/>
              <a:t> les </a:t>
            </a:r>
            <a:r>
              <a:rPr lang="de-DE" b="1" dirty="0" err="1" smtClean="0"/>
              <a:t>ages</a:t>
            </a:r>
            <a:endParaRPr lang="de-DE" b="1" dirty="0" smtClean="0"/>
          </a:p>
          <a:p>
            <a:pPr lvl="1">
              <a:lnSpc>
                <a:spcPct val="120000"/>
              </a:lnSpc>
            </a:pPr>
            <a:r>
              <a:rPr lang="de-DE" b="1" dirty="0" err="1" smtClean="0"/>
              <a:t>Maintien</a:t>
            </a:r>
            <a:r>
              <a:rPr lang="de-DE" b="1" dirty="0" smtClean="0"/>
              <a:t> du </a:t>
            </a:r>
            <a:r>
              <a:rPr lang="de-DE" b="1" dirty="0" err="1" smtClean="0"/>
              <a:t>caractere</a:t>
            </a:r>
            <a:r>
              <a:rPr lang="de-DE" b="1" dirty="0" smtClean="0"/>
              <a:t> rural</a:t>
            </a:r>
          </a:p>
          <a:p>
            <a:pPr lvl="1">
              <a:lnSpc>
                <a:spcPct val="120000"/>
              </a:lnSpc>
            </a:pPr>
            <a:r>
              <a:rPr lang="de-DE" b="1" dirty="0" err="1" smtClean="0"/>
              <a:t>Soutenir</a:t>
            </a:r>
            <a:r>
              <a:rPr lang="de-DE" b="1" dirty="0" smtClean="0"/>
              <a:t>  le </a:t>
            </a:r>
            <a:r>
              <a:rPr lang="de-DE" b="1" dirty="0" err="1" smtClean="0"/>
              <a:t>Développement</a:t>
            </a:r>
            <a:r>
              <a:rPr lang="de-DE" b="1" dirty="0" smtClean="0"/>
              <a:t> de la </a:t>
            </a:r>
            <a:r>
              <a:rPr lang="de-DE" b="1" dirty="0" err="1" smtClean="0"/>
              <a:t>commune</a:t>
            </a:r>
            <a:r>
              <a:rPr lang="de-DE" b="1" dirty="0" smtClean="0"/>
              <a:t> </a:t>
            </a:r>
          </a:p>
          <a:p>
            <a:pPr lvl="1">
              <a:lnSpc>
                <a:spcPct val="120000"/>
              </a:lnSpc>
            </a:pPr>
            <a:r>
              <a:rPr lang="fr-FR" b="1" dirty="0" smtClean="0">
                <a:hlinkClick r:id="rId10"/>
              </a:rPr>
              <a:t>et</a:t>
            </a:r>
            <a:r>
              <a:rPr lang="fr-FR" b="1" dirty="0"/>
              <a:t> </a:t>
            </a:r>
            <a:r>
              <a:rPr lang="fr-FR" b="1" dirty="0">
                <a:hlinkClick r:id="rId11"/>
              </a:rPr>
              <a:t>bien</a:t>
            </a:r>
            <a:r>
              <a:rPr lang="fr-FR" b="1" dirty="0"/>
              <a:t> </a:t>
            </a:r>
            <a:r>
              <a:rPr lang="fr-FR" b="1" dirty="0">
                <a:hlinkClick r:id="rId12"/>
              </a:rPr>
              <a:t>d'autres</a:t>
            </a:r>
            <a:r>
              <a:rPr lang="fr-FR" b="1" dirty="0"/>
              <a:t> </a:t>
            </a:r>
            <a:r>
              <a:rPr lang="fr-FR" b="1" dirty="0">
                <a:hlinkClick r:id="rId13"/>
              </a:rPr>
              <a:t>choses</a:t>
            </a:r>
            <a:r>
              <a:rPr lang="fr-FR" b="1" dirty="0"/>
              <a:t> </a:t>
            </a:r>
            <a:r>
              <a:rPr lang="fr-FR" b="1" dirty="0">
                <a:hlinkClick r:id="rId14"/>
              </a:rPr>
              <a:t>encore</a:t>
            </a:r>
            <a:endParaRPr lang="de-DE" b="1" dirty="0" smtClean="0"/>
          </a:p>
          <a:p>
            <a:pPr lvl="1">
              <a:lnSpc>
                <a:spcPct val="120000"/>
              </a:lnSpc>
            </a:pPr>
            <a:endParaRPr lang="de-DE" b="1" dirty="0" smtClean="0"/>
          </a:p>
          <a:p>
            <a:pPr lvl="1">
              <a:lnSpc>
                <a:spcPct val="120000"/>
              </a:lnSpc>
            </a:pPr>
            <a:endParaRPr lang="fr-FR" dirty="0"/>
          </a:p>
          <a:p>
            <a:pPr lvl="1">
              <a:lnSpc>
                <a:spcPct val="120000"/>
              </a:lnSpc>
            </a:pPr>
            <a:endParaRPr lang="fr-FR" dirty="0" smtClean="0"/>
          </a:p>
          <a:p>
            <a:pPr marL="0" indent="0">
              <a:buNone/>
            </a:pPr>
            <a:endParaRPr lang="fr-FR" dirty="0" smtClean="0"/>
          </a:p>
        </p:txBody>
      </p:sp>
      <p:sp>
        <p:nvSpPr>
          <p:cNvPr id="6" name="Inhaltsplatzhalter 3"/>
          <p:cNvSpPr txBox="1">
            <a:spLocks/>
          </p:cNvSpPr>
          <p:nvPr/>
        </p:nvSpPr>
        <p:spPr>
          <a:xfrm>
            <a:off x="467544" y="1600200"/>
            <a:ext cx="4038600" cy="5257800"/>
          </a:xfrm>
          <a:prstGeom prst="rect">
            <a:avLst/>
          </a:prstGeom>
        </p:spPr>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fr-FR" b="1" dirty="0" smtClean="0"/>
              <a:t>En France:</a:t>
            </a:r>
          </a:p>
          <a:p>
            <a:r>
              <a:rPr lang="fr-FR" b="1" dirty="0" smtClean="0"/>
              <a:t>Qui fixe les règles générales d’utilisation des sols ?</a:t>
            </a:r>
            <a:endParaRPr lang="de-DE" dirty="0" smtClean="0"/>
          </a:p>
          <a:p>
            <a:r>
              <a:rPr lang="fr-FR" dirty="0" smtClean="0"/>
              <a:t>Le Plan Local </a:t>
            </a:r>
            <a:r>
              <a:rPr lang="fr-FR" b="1" dirty="0" smtClean="0"/>
              <a:t>d</a:t>
            </a:r>
            <a:r>
              <a:rPr lang="fr-FR" dirty="0" smtClean="0"/>
              <a:t>'Urbanisme (PLU) est un document </a:t>
            </a:r>
            <a:r>
              <a:rPr lang="fr-FR" b="1" dirty="0" smtClean="0"/>
              <a:t>d</a:t>
            </a:r>
            <a:r>
              <a:rPr lang="fr-FR" dirty="0" smtClean="0"/>
              <a:t>'urbanisme </a:t>
            </a:r>
            <a:r>
              <a:rPr lang="fr-FR" b="1" dirty="0" smtClean="0"/>
              <a:t>qui</a:t>
            </a:r>
            <a:r>
              <a:rPr lang="fr-FR" dirty="0" smtClean="0"/>
              <a:t> révèle un projet global </a:t>
            </a:r>
            <a:r>
              <a:rPr lang="fr-FR" b="1" dirty="0" smtClean="0"/>
              <a:t>d</a:t>
            </a:r>
            <a:r>
              <a:rPr lang="fr-FR" dirty="0" smtClean="0"/>
              <a:t>'aménagement et </a:t>
            </a:r>
            <a:r>
              <a:rPr lang="fr-FR" b="1" dirty="0" smtClean="0"/>
              <a:t>d</a:t>
            </a:r>
            <a:r>
              <a:rPr lang="fr-FR" dirty="0" smtClean="0"/>
              <a:t>'urbanisme et </a:t>
            </a:r>
            <a:r>
              <a:rPr lang="fr-FR" b="1" dirty="0" smtClean="0"/>
              <a:t>fixe,</a:t>
            </a:r>
            <a:r>
              <a:rPr lang="fr-FR" dirty="0" smtClean="0"/>
              <a:t> en conséquence, les </a:t>
            </a:r>
            <a:r>
              <a:rPr lang="fr-FR" b="1" dirty="0" smtClean="0"/>
              <a:t>règles d</a:t>
            </a:r>
            <a:r>
              <a:rPr lang="fr-FR" dirty="0" smtClean="0"/>
              <a:t>'aménagement et </a:t>
            </a:r>
            <a:r>
              <a:rPr lang="fr-FR" b="1" dirty="0" smtClean="0"/>
              <a:t>d</a:t>
            </a:r>
            <a:r>
              <a:rPr lang="fr-FR" dirty="0" smtClean="0"/>
              <a:t>'</a:t>
            </a:r>
            <a:r>
              <a:rPr lang="fr-FR" b="1" dirty="0" smtClean="0"/>
              <a:t>utilisation des sols.</a:t>
            </a:r>
          </a:p>
          <a:p>
            <a:endParaRPr lang="de-DE" dirty="0" smtClean="0"/>
          </a:p>
          <a:p>
            <a:r>
              <a:rPr lang="fr-FR" b="1" dirty="0" smtClean="0"/>
              <a:t>Qui définit le PLU ?</a:t>
            </a:r>
            <a:endParaRPr lang="de-DE" dirty="0" smtClean="0"/>
          </a:p>
          <a:p>
            <a:r>
              <a:rPr lang="fr-FR" dirty="0" smtClean="0"/>
              <a:t>Le projet est élaboré en conseil municipal et arrêté par délibération. Il est ensuite soumis d'abord au maire et son conseil municipal qui rendront un avis, puis à enquête publique. Après d'éventuelles modifications, le conseil municipal adopte définitivement le </a:t>
            </a:r>
            <a:r>
              <a:rPr lang="fr-FR" b="1" dirty="0" smtClean="0"/>
              <a:t>PLU</a:t>
            </a:r>
            <a:r>
              <a:rPr lang="fr-FR" dirty="0" smtClean="0"/>
              <a:t>.</a:t>
            </a:r>
            <a:endParaRPr lang="de-DE" dirty="0" smtClean="0"/>
          </a:p>
          <a:p>
            <a:r>
              <a:rPr lang="fr-FR" dirty="0" smtClean="0"/>
              <a:t> </a:t>
            </a:r>
            <a:endParaRPr lang="de-DE" dirty="0" smtClean="0"/>
          </a:p>
          <a:p>
            <a:r>
              <a:rPr lang="fr-FR" dirty="0" smtClean="0"/>
              <a:t>Le </a:t>
            </a:r>
            <a:r>
              <a:rPr lang="fr-FR" b="1" dirty="0" err="1" smtClean="0"/>
              <a:t>PLUi</a:t>
            </a:r>
            <a:r>
              <a:rPr lang="fr-FR" dirty="0" smtClean="0"/>
              <a:t> est un document d'urbanisme opérationnel qui porte sur le territoire de plusieurs communes, ce qui permet, à l'heure de l'intercommunalité, la mise en cohérence de politiques publiques territoriales et la prise en compte du fonctionnement des territoires qui dépasse largement le cadre communal.</a:t>
            </a:r>
          </a:p>
          <a:p>
            <a:endParaRPr lang="de-DE" dirty="0" smtClean="0"/>
          </a:p>
          <a:p>
            <a:r>
              <a:rPr lang="fr-FR" b="1" dirty="0" smtClean="0"/>
              <a:t>Les objectifs du PLU</a:t>
            </a:r>
            <a:endParaRPr lang="de-DE" dirty="0" smtClean="0"/>
          </a:p>
          <a:p>
            <a:r>
              <a:rPr lang="fr-FR" dirty="0" smtClean="0"/>
              <a:t>Le </a:t>
            </a:r>
            <a:r>
              <a:rPr lang="fr-FR" b="1" dirty="0" smtClean="0"/>
              <a:t>PLU</a:t>
            </a:r>
            <a:r>
              <a:rPr lang="fr-FR" dirty="0" smtClean="0"/>
              <a:t> est un document de planification transversal, c'est-à-dire qu'il aborde les domaines complexes de l'habitat, de l'économie, des déplacements, des équipements et de l'environnement dans une démarche de développement durable et avec un objectif d'équilibre général sur le moyen et long terme.</a:t>
            </a:r>
          </a:p>
          <a:p>
            <a:endParaRPr lang="de-DE" dirty="0"/>
          </a:p>
        </p:txBody>
      </p:sp>
    </p:spTree>
    <p:extLst>
      <p:ext uri="{BB962C8B-B14F-4D97-AF65-F5344CB8AC3E}">
        <p14:creationId xmlns:p14="http://schemas.microsoft.com/office/powerpoint/2010/main" val="3914652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Permis de construire</a:t>
            </a:r>
            <a:endParaRPr lang="fr-FR" dirty="0"/>
          </a:p>
        </p:txBody>
      </p:sp>
      <p:sp>
        <p:nvSpPr>
          <p:cNvPr id="5" name="Inhaltsplatzhalter 3"/>
          <p:cNvSpPr>
            <a:spLocks noGrp="1"/>
          </p:cNvSpPr>
          <p:nvPr>
            <p:ph sz="quarter" idx="1"/>
          </p:nvPr>
        </p:nvSpPr>
        <p:spPr>
          <a:xfrm>
            <a:off x="4648200" y="1556792"/>
            <a:ext cx="4038600" cy="4525963"/>
          </a:xfrm>
        </p:spPr>
        <p:txBody>
          <a:bodyPr>
            <a:normAutofit fontScale="40000" lnSpcReduction="20000"/>
          </a:bodyPr>
          <a:lstStyle/>
          <a:p>
            <a:r>
              <a:rPr lang="fr-FR" b="1" dirty="0" smtClean="0"/>
              <a:t>En France:</a:t>
            </a:r>
          </a:p>
          <a:p>
            <a:r>
              <a:rPr lang="fr-FR" b="1" dirty="0" smtClean="0"/>
              <a:t>Permis </a:t>
            </a:r>
            <a:r>
              <a:rPr lang="fr-FR" b="1" dirty="0"/>
              <a:t>de construire</a:t>
            </a:r>
            <a:r>
              <a:rPr lang="fr-FR" dirty="0"/>
              <a:t> :</a:t>
            </a:r>
            <a:endParaRPr lang="de-DE" dirty="0"/>
          </a:p>
          <a:p>
            <a:r>
              <a:rPr lang="fr-FR" dirty="0"/>
              <a:t>Où le demander : à la mairie du lieu du projet, sous format papier actuellement et sous forme dématérialisée à partir de l’année 2022.</a:t>
            </a:r>
            <a:endParaRPr lang="de-DE" dirty="0"/>
          </a:p>
          <a:p>
            <a:r>
              <a:rPr lang="fr-FR" dirty="0"/>
              <a:t>Délai d’obtention : pour une habitation : 2 mois</a:t>
            </a:r>
            <a:endParaRPr lang="de-DE" dirty="0"/>
          </a:p>
          <a:p>
            <a:r>
              <a:rPr lang="fr-FR" dirty="0"/>
              <a:t>Pour un E.R.P. : établissement recevant du public : 6 mois</a:t>
            </a:r>
            <a:endParaRPr lang="de-DE" dirty="0"/>
          </a:p>
          <a:p>
            <a:r>
              <a:rPr lang="fr-FR" dirty="0"/>
              <a:t>Pour de menus travaux ne dépassant pas la limite de 40 m² : 1 mois</a:t>
            </a:r>
            <a:endParaRPr lang="de-DE" dirty="0"/>
          </a:p>
          <a:p>
            <a:r>
              <a:rPr lang="fr-FR" dirty="0"/>
              <a:t>Contraintes environnementales (monuments de France) : secteur du hameau du </a:t>
            </a:r>
            <a:r>
              <a:rPr lang="fr-FR" dirty="0" err="1"/>
              <a:t>Fresne</a:t>
            </a:r>
            <a:endParaRPr lang="de-DE" dirty="0"/>
          </a:p>
          <a:p>
            <a:r>
              <a:rPr lang="fr-FR" dirty="0"/>
              <a:t>(Toiture du manoir M. REBENA)</a:t>
            </a:r>
            <a:endParaRPr lang="de-DE" dirty="0"/>
          </a:p>
          <a:p>
            <a:r>
              <a:rPr lang="fr-FR" dirty="0"/>
              <a:t>Validation de la construction (conformité) : </a:t>
            </a:r>
            <a:endParaRPr lang="de-DE" dirty="0"/>
          </a:p>
          <a:p>
            <a:r>
              <a:rPr lang="fr-FR" dirty="0"/>
              <a:t>À partir de la date de réception de la D.A.A.C.T., (déclaration attestant l’achèvement et la conformité des travaux), la mairie dispose de 90 jours pour contrôler la conformité des travaux par rapport au dossier de demande d’autorisation d’urbanisme. Si le contrôle ne propose pas de modification, la conformité peut être effectuée administrativement</a:t>
            </a:r>
            <a:r>
              <a:rPr lang="fr-FR" dirty="0" smtClean="0"/>
              <a:t>.</a:t>
            </a:r>
            <a:endParaRPr lang="de-DE" dirty="0"/>
          </a:p>
        </p:txBody>
      </p:sp>
      <p:sp>
        <p:nvSpPr>
          <p:cNvPr id="6" name="Inhaltsplatzhalter 4"/>
          <p:cNvSpPr txBox="1">
            <a:spLocks/>
          </p:cNvSpPr>
          <p:nvPr/>
        </p:nvSpPr>
        <p:spPr>
          <a:xfrm>
            <a:off x="539552" y="1556792"/>
            <a:ext cx="4038600" cy="4525963"/>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fr-FR" dirty="0" smtClean="0"/>
              <a:t>En Allemagne:</a:t>
            </a:r>
          </a:p>
          <a:p>
            <a:r>
              <a:rPr lang="fr-FR" dirty="0" smtClean="0"/>
              <a:t>Le permis de construire est examiné et approuvé par le Landratsamt Würzburg (Sous-préfecture)</a:t>
            </a:r>
          </a:p>
          <a:p>
            <a:r>
              <a:rPr lang="fr-FR" dirty="0" smtClean="0"/>
              <a:t>La commune peut ensuite être d’accord ou </a:t>
            </a:r>
            <a:r>
              <a:rPr lang="de-DE" dirty="0" smtClean="0"/>
              <a:t/>
            </a:r>
            <a:br>
              <a:rPr lang="de-DE" dirty="0" smtClean="0"/>
            </a:br>
            <a:r>
              <a:rPr lang="de-DE" b="1" dirty="0" err="1" smtClean="0"/>
              <a:t>rejeter</a:t>
            </a:r>
            <a:endParaRPr lang="de-DE" b="1" dirty="0" smtClean="0"/>
          </a:p>
          <a:p>
            <a:r>
              <a:rPr lang="de-DE" b="1" dirty="0" err="1" smtClean="0"/>
              <a:t>Certains</a:t>
            </a:r>
            <a:r>
              <a:rPr lang="de-DE" b="1" dirty="0" smtClean="0"/>
              <a:t> </a:t>
            </a:r>
            <a:r>
              <a:rPr lang="de-DE" b="1" dirty="0" err="1" smtClean="0"/>
              <a:t>cas</a:t>
            </a:r>
            <a:r>
              <a:rPr lang="de-DE" b="1" dirty="0" smtClean="0"/>
              <a:t> </a:t>
            </a:r>
            <a:r>
              <a:rPr lang="de-DE" b="1" dirty="0" err="1" smtClean="0"/>
              <a:t>particuliers</a:t>
            </a:r>
            <a:r>
              <a:rPr lang="de-DE" b="1" dirty="0" smtClean="0"/>
              <a:t> </a:t>
            </a:r>
            <a:r>
              <a:rPr lang="de-DE" b="1" dirty="0" err="1" smtClean="0"/>
              <a:t>sont</a:t>
            </a:r>
            <a:r>
              <a:rPr lang="de-DE" b="1" dirty="0" smtClean="0"/>
              <a:t> </a:t>
            </a:r>
            <a:r>
              <a:rPr lang="de-DE" b="1" dirty="0" err="1" smtClean="0"/>
              <a:t>examinées</a:t>
            </a:r>
            <a:r>
              <a:rPr lang="de-DE" b="1" dirty="0" smtClean="0"/>
              <a:t> et </a:t>
            </a:r>
            <a:r>
              <a:rPr lang="de-DE" b="1" dirty="0" err="1" smtClean="0"/>
              <a:t>approuvés</a:t>
            </a:r>
            <a:r>
              <a:rPr lang="de-DE" b="1" dirty="0" smtClean="0"/>
              <a:t> par la </a:t>
            </a:r>
            <a:r>
              <a:rPr lang="de-DE" b="1" dirty="0" err="1" smtClean="0"/>
              <a:t>commune</a:t>
            </a:r>
            <a:r>
              <a:rPr lang="de-DE" b="1" dirty="0" smtClean="0"/>
              <a:t> </a:t>
            </a:r>
            <a:r>
              <a:rPr lang="de-DE" b="1" dirty="0" err="1" smtClean="0"/>
              <a:t>elle</a:t>
            </a:r>
            <a:r>
              <a:rPr lang="de-DE" b="1" dirty="0" smtClean="0"/>
              <a:t> </a:t>
            </a:r>
            <a:r>
              <a:rPr lang="de-DE" b="1" dirty="0" err="1" smtClean="0"/>
              <a:t>meme</a:t>
            </a:r>
            <a:r>
              <a:rPr lang="de-DE" b="1" dirty="0" smtClean="0"/>
              <a:t>. </a:t>
            </a:r>
            <a:r>
              <a:rPr lang="de-DE" b="1" dirty="0" err="1" smtClean="0"/>
              <a:t>Après</a:t>
            </a:r>
            <a:r>
              <a:rPr lang="de-DE" b="1" dirty="0" smtClean="0"/>
              <a:t> le Landratsamt </a:t>
            </a:r>
            <a:r>
              <a:rPr lang="de-DE" b="1" dirty="0" err="1" smtClean="0"/>
              <a:t>recoit</a:t>
            </a:r>
            <a:r>
              <a:rPr lang="de-DE" b="1" dirty="0" smtClean="0"/>
              <a:t>  la </a:t>
            </a:r>
            <a:r>
              <a:rPr lang="de-DE" b="1" dirty="0" err="1" smtClean="0"/>
              <a:t>confirmation</a:t>
            </a:r>
            <a:r>
              <a:rPr lang="de-DE" b="1" dirty="0" smtClean="0"/>
              <a:t> et </a:t>
            </a:r>
            <a:r>
              <a:rPr lang="de-DE" b="1" dirty="0" err="1" smtClean="0"/>
              <a:t>L‘établissement</a:t>
            </a:r>
            <a:r>
              <a:rPr lang="de-DE" b="1" dirty="0" smtClean="0"/>
              <a:t>  de la </a:t>
            </a:r>
            <a:r>
              <a:rPr lang="de-DE" b="1" dirty="0" err="1" smtClean="0"/>
              <a:t>demande</a:t>
            </a:r>
            <a:r>
              <a:rPr lang="de-DE" b="1" dirty="0" smtClean="0"/>
              <a:t> </a:t>
            </a:r>
            <a:r>
              <a:rPr lang="de-DE" b="1" dirty="0" err="1" smtClean="0"/>
              <a:t>pour</a:t>
            </a:r>
            <a:r>
              <a:rPr lang="de-DE" b="1" dirty="0" smtClean="0"/>
              <a:t> </a:t>
            </a:r>
            <a:r>
              <a:rPr lang="de-DE" b="1" dirty="0" err="1" smtClean="0"/>
              <a:t>information</a:t>
            </a:r>
            <a:r>
              <a:rPr lang="de-DE" b="1" dirty="0" smtClean="0"/>
              <a:t>.</a:t>
            </a:r>
          </a:p>
          <a:p>
            <a:endParaRPr lang="de-DE" b="1" dirty="0" smtClean="0"/>
          </a:p>
          <a:p>
            <a:r>
              <a:rPr lang="de-DE" b="1" dirty="0" err="1" smtClean="0"/>
              <a:t>Délais</a:t>
            </a:r>
            <a:r>
              <a:rPr lang="de-DE" b="1" dirty="0" smtClean="0"/>
              <a:t> </a:t>
            </a:r>
            <a:r>
              <a:rPr lang="de-DE" b="1" dirty="0" err="1" smtClean="0"/>
              <a:t>d‘obtention</a:t>
            </a:r>
            <a:r>
              <a:rPr lang="de-DE" b="1" dirty="0" smtClean="0"/>
              <a:t>:</a:t>
            </a:r>
          </a:p>
          <a:p>
            <a:pPr lvl="1"/>
            <a:r>
              <a:rPr lang="de-DE" b="1" dirty="0" err="1" smtClean="0"/>
              <a:t>Commune</a:t>
            </a:r>
            <a:r>
              <a:rPr lang="de-DE" b="1" dirty="0" smtClean="0"/>
              <a:t>: 4 </a:t>
            </a:r>
            <a:r>
              <a:rPr lang="de-DE" b="1" dirty="0" err="1" smtClean="0"/>
              <a:t>semaines</a:t>
            </a:r>
            <a:endParaRPr lang="de-DE" b="1" dirty="0" smtClean="0"/>
          </a:p>
          <a:p>
            <a:pPr lvl="1"/>
            <a:r>
              <a:rPr lang="de-DE" b="1" dirty="0" smtClean="0"/>
              <a:t>Sous-</a:t>
            </a:r>
            <a:r>
              <a:rPr lang="de-DE" b="1" dirty="0" err="1" smtClean="0"/>
              <a:t>préfecture</a:t>
            </a:r>
            <a:r>
              <a:rPr lang="de-DE" b="1" dirty="0" smtClean="0"/>
              <a:t>: 3 </a:t>
            </a:r>
            <a:r>
              <a:rPr lang="de-DE" b="1" dirty="0" err="1" smtClean="0"/>
              <a:t>mois</a:t>
            </a:r>
            <a:endParaRPr lang="de-DE" b="1" dirty="0" smtClean="0"/>
          </a:p>
          <a:p>
            <a:endParaRPr lang="fr-FR" dirty="0"/>
          </a:p>
        </p:txBody>
      </p:sp>
    </p:spTree>
    <p:extLst>
      <p:ext uri="{BB962C8B-B14F-4D97-AF65-F5344CB8AC3E}">
        <p14:creationId xmlns:p14="http://schemas.microsoft.com/office/powerpoint/2010/main" val="1837542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Contraintes d’infrastructure</a:t>
            </a:r>
            <a:endParaRPr lang="fr-FR" dirty="0"/>
          </a:p>
        </p:txBody>
      </p:sp>
      <p:sp>
        <p:nvSpPr>
          <p:cNvPr id="6" name="Inhaltsplatzhalter 4"/>
          <p:cNvSpPr>
            <a:spLocks noGrp="1"/>
          </p:cNvSpPr>
          <p:nvPr>
            <p:ph sz="quarter" idx="1"/>
          </p:nvPr>
        </p:nvSpPr>
        <p:spPr>
          <a:xfrm>
            <a:off x="467544" y="1628799"/>
            <a:ext cx="4038600" cy="4968553"/>
          </a:xfrm>
        </p:spPr>
        <p:txBody>
          <a:bodyPr>
            <a:noAutofit/>
          </a:bodyPr>
          <a:lstStyle/>
          <a:p>
            <a:pPr marL="0" indent="0">
              <a:buNone/>
            </a:pPr>
            <a:r>
              <a:rPr lang="fr-FR" sz="700" dirty="0" smtClean="0"/>
              <a:t>Il y a plein de contraintes de </a:t>
            </a:r>
            <a:r>
              <a:rPr lang="fr-FR" sz="700" dirty="0"/>
              <a:t>servitude desserte des réseaux d’eau, électricité, eaux </a:t>
            </a:r>
            <a:r>
              <a:rPr lang="fr-FR" sz="700" dirty="0" smtClean="0"/>
              <a:t>usées</a:t>
            </a:r>
          </a:p>
          <a:p>
            <a:pPr marL="0" indent="0">
              <a:buNone/>
            </a:pPr>
            <a:r>
              <a:rPr lang="fr-FR" sz="700" dirty="0" smtClean="0"/>
              <a:t>Ils sont définis au niveau européen</a:t>
            </a:r>
          </a:p>
          <a:p>
            <a:pPr marL="0" indent="0">
              <a:buNone/>
            </a:pPr>
            <a:r>
              <a:rPr lang="fr-FR" sz="700" dirty="0" smtClean="0"/>
              <a:t>Les états membres développent ensuite une législation nationale basée sur les règles </a:t>
            </a:r>
            <a:r>
              <a:rPr lang="fr-FR" sz="700" dirty="0" smtClean="0"/>
              <a:t>européennes</a:t>
            </a:r>
            <a:endParaRPr lang="fr-FR" sz="700" dirty="0" smtClean="0"/>
          </a:p>
          <a:p>
            <a:pPr marL="0" indent="0">
              <a:buNone/>
            </a:pPr>
            <a:r>
              <a:rPr lang="fr-FR" sz="700" dirty="0" smtClean="0"/>
              <a:t> Il y a plusieurs lois qui jouent:</a:t>
            </a:r>
          </a:p>
          <a:p>
            <a:pPr marL="365760" lvl="1" indent="0">
              <a:buNone/>
            </a:pPr>
            <a:r>
              <a:rPr lang="fr-FR" sz="700" dirty="0" smtClean="0"/>
              <a:t>La </a:t>
            </a:r>
            <a:r>
              <a:rPr lang="fr-FR" sz="700" b="1" dirty="0" smtClean="0">
                <a:hlinkClick r:id="rId2"/>
              </a:rPr>
              <a:t>loi</a:t>
            </a:r>
            <a:r>
              <a:rPr lang="fr-FR" sz="700" b="1" dirty="0"/>
              <a:t> </a:t>
            </a:r>
            <a:r>
              <a:rPr lang="fr-FR" sz="700" b="1" dirty="0" smtClean="0">
                <a:hlinkClick r:id="rId3"/>
              </a:rPr>
              <a:t>de</a:t>
            </a:r>
            <a:r>
              <a:rPr lang="fr-FR" sz="700" b="1" dirty="0"/>
              <a:t> </a:t>
            </a:r>
            <a:r>
              <a:rPr lang="fr-FR" sz="700" b="1" dirty="0">
                <a:hlinkClick r:id="rId4"/>
              </a:rPr>
              <a:t>protection</a:t>
            </a:r>
            <a:r>
              <a:rPr lang="fr-FR" sz="700" b="1" dirty="0"/>
              <a:t> </a:t>
            </a:r>
            <a:r>
              <a:rPr lang="fr-FR" sz="700" b="1" dirty="0">
                <a:hlinkClick r:id="rId5"/>
              </a:rPr>
              <a:t>contre</a:t>
            </a:r>
            <a:r>
              <a:rPr lang="fr-FR" sz="700" b="1" dirty="0"/>
              <a:t> </a:t>
            </a:r>
            <a:r>
              <a:rPr lang="fr-FR" sz="700" b="1" dirty="0">
                <a:hlinkClick r:id="rId6"/>
              </a:rPr>
              <a:t>les</a:t>
            </a:r>
            <a:r>
              <a:rPr lang="fr-FR" sz="700" b="1" dirty="0"/>
              <a:t> </a:t>
            </a:r>
            <a:r>
              <a:rPr lang="fr-FR" sz="700" b="1" dirty="0" smtClean="0">
                <a:hlinkClick r:id="rId7"/>
              </a:rPr>
              <a:t>infections</a:t>
            </a:r>
            <a:endParaRPr lang="fr-FR" sz="700" b="1" dirty="0"/>
          </a:p>
          <a:p>
            <a:pPr marL="365760" lvl="1" indent="0">
              <a:buNone/>
            </a:pPr>
            <a:r>
              <a:rPr lang="fr-FR" sz="700" b="1" dirty="0" smtClean="0">
                <a:hlinkClick r:id="rId8"/>
              </a:rPr>
              <a:t>La norme</a:t>
            </a:r>
            <a:r>
              <a:rPr lang="fr-FR" sz="700" b="1" dirty="0"/>
              <a:t> </a:t>
            </a:r>
            <a:r>
              <a:rPr lang="fr-FR" sz="700" b="1" dirty="0" smtClean="0"/>
              <a:t> </a:t>
            </a:r>
            <a:r>
              <a:rPr lang="fr-FR" sz="700" b="1" dirty="0" smtClean="0">
                <a:hlinkClick r:id="rId9"/>
              </a:rPr>
              <a:t>pour</a:t>
            </a:r>
            <a:r>
              <a:rPr lang="fr-FR" sz="700" b="1" dirty="0"/>
              <a:t> </a:t>
            </a:r>
            <a:r>
              <a:rPr lang="fr-FR" sz="700" b="1" dirty="0">
                <a:hlinkClick r:id="rId10"/>
              </a:rPr>
              <a:t>l'alimentation</a:t>
            </a:r>
            <a:r>
              <a:rPr lang="fr-FR" sz="700" b="1" dirty="0"/>
              <a:t> </a:t>
            </a:r>
            <a:r>
              <a:rPr lang="fr-FR" sz="700" b="1" dirty="0">
                <a:hlinkClick r:id="rId11"/>
              </a:rPr>
              <a:t>en</a:t>
            </a:r>
            <a:r>
              <a:rPr lang="fr-FR" sz="700" b="1" dirty="0"/>
              <a:t> </a:t>
            </a:r>
            <a:r>
              <a:rPr lang="fr-FR" sz="700" b="1" dirty="0">
                <a:hlinkClick r:id="rId12"/>
              </a:rPr>
              <a:t>eau</a:t>
            </a:r>
            <a:r>
              <a:rPr lang="fr-FR" sz="700" b="1" dirty="0"/>
              <a:t> </a:t>
            </a:r>
            <a:r>
              <a:rPr lang="fr-FR" sz="700" b="1" dirty="0" smtClean="0">
                <a:hlinkClick r:id="rId13"/>
              </a:rPr>
              <a:t>potable</a:t>
            </a:r>
            <a:endParaRPr lang="fr-FR" sz="700" b="1" dirty="0" smtClean="0"/>
          </a:p>
          <a:p>
            <a:pPr marL="365760" lvl="1" indent="0">
              <a:buNone/>
            </a:pPr>
            <a:r>
              <a:rPr lang="fr-FR" sz="700" b="1" dirty="0" smtClean="0"/>
              <a:t>Les règles définies par l</a:t>
            </a:r>
            <a:r>
              <a:rPr lang="fr-FR" sz="700" b="1" dirty="0" smtClean="0">
                <a:hlinkClick r:id="rId14"/>
              </a:rPr>
              <a:t>’office</a:t>
            </a:r>
            <a:r>
              <a:rPr lang="fr-FR" sz="700" b="1" dirty="0"/>
              <a:t> </a:t>
            </a:r>
            <a:r>
              <a:rPr lang="fr-FR" sz="700" b="1" dirty="0" smtClean="0">
                <a:hlinkClick r:id="rId15"/>
              </a:rPr>
              <a:t>fédéral</a:t>
            </a:r>
            <a:r>
              <a:rPr lang="fr-FR" sz="700" b="1" dirty="0"/>
              <a:t> </a:t>
            </a:r>
            <a:r>
              <a:rPr lang="fr-FR" sz="700" b="1" dirty="0">
                <a:hlinkClick r:id="rId3"/>
              </a:rPr>
              <a:t>de</a:t>
            </a:r>
            <a:r>
              <a:rPr lang="fr-FR" sz="700" b="1" dirty="0"/>
              <a:t> </a:t>
            </a:r>
            <a:r>
              <a:rPr lang="fr-FR" sz="700" b="1" dirty="0">
                <a:hlinkClick r:id="rId16"/>
              </a:rPr>
              <a:t>l'environnement</a:t>
            </a:r>
            <a:endParaRPr lang="fr-FR" sz="700" b="1" dirty="0"/>
          </a:p>
          <a:p>
            <a:pPr marL="0" indent="0">
              <a:buNone/>
            </a:pPr>
            <a:r>
              <a:rPr lang="fr-FR" sz="700" dirty="0" smtClean="0"/>
              <a:t>Il faut protéger les eaux (rivières, lacs, la mer, la </a:t>
            </a:r>
            <a:r>
              <a:rPr lang="fr-FR" sz="700" b="1" dirty="0" smtClean="0">
                <a:hlinkClick r:id="rId17"/>
              </a:rPr>
              <a:t>nappe</a:t>
            </a:r>
            <a:r>
              <a:rPr lang="de-DE" sz="700" b="1" dirty="0"/>
              <a:t> </a:t>
            </a:r>
            <a:r>
              <a:rPr lang="de-DE" sz="700" b="1" dirty="0" err="1" smtClean="0">
                <a:hlinkClick r:id="rId18"/>
              </a:rPr>
              <a:t>phréatique</a:t>
            </a:r>
            <a:r>
              <a:rPr lang="fr-FR" sz="700" dirty="0" smtClean="0"/>
              <a:t>)sous des critères écologiques</a:t>
            </a:r>
          </a:p>
          <a:p>
            <a:pPr marL="0" indent="0">
              <a:buNone/>
            </a:pPr>
            <a:r>
              <a:rPr lang="fr-FR" sz="700" dirty="0" smtClean="0"/>
              <a:t>Le gouvernement national définit des règles générales, dans les Länder il existent de lois plus précis</a:t>
            </a:r>
          </a:p>
          <a:p>
            <a:pPr marL="365760" lvl="1" indent="0">
              <a:buNone/>
            </a:pPr>
            <a:r>
              <a:rPr lang="fr-FR" sz="700" b="1" dirty="0" smtClean="0">
                <a:hlinkClick r:id="rId19"/>
              </a:rPr>
              <a:t>épuration</a:t>
            </a:r>
            <a:r>
              <a:rPr lang="fr-FR" sz="700" b="1" dirty="0"/>
              <a:t> </a:t>
            </a:r>
            <a:r>
              <a:rPr lang="fr-FR" sz="700" b="1" dirty="0" smtClean="0">
                <a:hlinkClick r:id="rId20"/>
              </a:rPr>
              <a:t>des</a:t>
            </a:r>
            <a:r>
              <a:rPr lang="fr-FR" sz="700" b="1" dirty="0"/>
              <a:t> </a:t>
            </a:r>
            <a:r>
              <a:rPr lang="fr-FR" sz="700" b="1" dirty="0">
                <a:hlinkClick r:id="rId21"/>
              </a:rPr>
              <a:t>eaux</a:t>
            </a:r>
            <a:r>
              <a:rPr lang="fr-FR" sz="700" b="1" dirty="0"/>
              <a:t> </a:t>
            </a:r>
            <a:r>
              <a:rPr lang="fr-FR" sz="700" b="1" dirty="0" smtClean="0">
                <a:hlinkClick r:id="rId22"/>
              </a:rPr>
              <a:t>usées</a:t>
            </a:r>
            <a:r>
              <a:rPr lang="fr-FR" sz="700" b="1" dirty="0" smtClean="0"/>
              <a:t> par des industries</a:t>
            </a:r>
          </a:p>
          <a:p>
            <a:pPr marL="685800" lvl="2" indent="0">
              <a:buNone/>
            </a:pPr>
            <a:r>
              <a:rPr lang="fr-FR" sz="700" b="1" dirty="0" smtClean="0"/>
              <a:t>Sous quels conditions? </a:t>
            </a:r>
          </a:p>
          <a:p>
            <a:pPr marL="1143000" lvl="3" indent="0">
              <a:buNone/>
            </a:pPr>
            <a:r>
              <a:rPr lang="fr-FR" sz="700" b="1" dirty="0" smtClean="0"/>
              <a:t>Caractéristiques de l’eau: traitements avant de </a:t>
            </a:r>
            <a:r>
              <a:rPr lang="fr-FR" sz="700" b="1" dirty="0">
                <a:hlinkClick r:id="rId23"/>
              </a:rPr>
              <a:t>déverser</a:t>
            </a:r>
            <a:r>
              <a:rPr lang="fr-FR" sz="700" b="1" dirty="0"/>
              <a:t> </a:t>
            </a:r>
            <a:r>
              <a:rPr lang="fr-FR" sz="700" b="1" dirty="0">
                <a:hlinkClick r:id="rId20"/>
              </a:rPr>
              <a:t>des</a:t>
            </a:r>
            <a:r>
              <a:rPr lang="fr-FR" sz="700" b="1" dirty="0"/>
              <a:t> </a:t>
            </a:r>
            <a:r>
              <a:rPr lang="fr-FR" sz="700" b="1" dirty="0">
                <a:hlinkClick r:id="rId21"/>
              </a:rPr>
              <a:t>eaux</a:t>
            </a:r>
            <a:r>
              <a:rPr lang="fr-FR" sz="700" b="1" dirty="0"/>
              <a:t> </a:t>
            </a:r>
            <a:r>
              <a:rPr lang="fr-FR" sz="700" b="1" dirty="0">
                <a:hlinkClick r:id="rId22"/>
              </a:rPr>
              <a:t>usées</a:t>
            </a:r>
            <a:r>
              <a:rPr lang="fr-FR" sz="700" b="1" dirty="0"/>
              <a:t> </a:t>
            </a:r>
            <a:r>
              <a:rPr lang="fr-FR" sz="700" b="1" dirty="0">
                <a:hlinkClick r:id="rId24"/>
              </a:rPr>
              <a:t>dans</a:t>
            </a:r>
            <a:r>
              <a:rPr lang="fr-FR" sz="700" b="1" dirty="0"/>
              <a:t> </a:t>
            </a:r>
            <a:r>
              <a:rPr lang="fr-FR" sz="700" b="1" dirty="0">
                <a:hlinkClick r:id="rId25"/>
              </a:rPr>
              <a:t>un</a:t>
            </a:r>
            <a:r>
              <a:rPr lang="fr-FR" sz="700" b="1" dirty="0"/>
              <a:t> </a:t>
            </a:r>
            <a:r>
              <a:rPr lang="fr-FR" sz="700" b="1" dirty="0" smtClean="0">
                <a:hlinkClick r:id="rId26"/>
              </a:rPr>
              <a:t>lac</a:t>
            </a:r>
            <a:r>
              <a:rPr lang="fr-FR" sz="700" b="1" dirty="0" smtClean="0"/>
              <a:t> p.e.</a:t>
            </a:r>
          </a:p>
          <a:p>
            <a:pPr marL="1143000" lvl="3" indent="0">
              <a:buNone/>
            </a:pPr>
            <a:r>
              <a:rPr lang="fr-FR" sz="700" b="1" dirty="0" smtClean="0"/>
              <a:t>Impôts à payer pour pouvoir déverser</a:t>
            </a:r>
          </a:p>
          <a:p>
            <a:pPr marL="1143000" lvl="3" indent="0">
              <a:buNone/>
            </a:pPr>
            <a:r>
              <a:rPr lang="fr-FR" sz="700" b="1" dirty="0" smtClean="0"/>
              <a:t>Utilisation des technologies utilisant moins d’eaux</a:t>
            </a:r>
            <a:r>
              <a:rPr lang="fr-FR" sz="700" dirty="0"/>
              <a:t/>
            </a:r>
            <a:br>
              <a:rPr lang="fr-FR" sz="700" dirty="0"/>
            </a:br>
            <a:endParaRPr lang="fr-FR" sz="700" dirty="0" smtClean="0"/>
          </a:p>
          <a:p>
            <a:pPr marL="365760" lvl="1" indent="0">
              <a:buNone/>
            </a:pPr>
            <a:r>
              <a:rPr lang="fr-FR" sz="700" dirty="0" smtClean="0"/>
              <a:t>Composants de la lessive, des nettoyants </a:t>
            </a:r>
          </a:p>
          <a:p>
            <a:pPr marL="365760" lvl="1" indent="0">
              <a:buNone/>
            </a:pPr>
            <a:r>
              <a:rPr lang="fr-FR" sz="700" b="1" dirty="0">
                <a:hlinkClick r:id="rId4"/>
              </a:rPr>
              <a:t>protection</a:t>
            </a:r>
            <a:r>
              <a:rPr lang="fr-FR" sz="700" b="1" dirty="0"/>
              <a:t> </a:t>
            </a:r>
            <a:r>
              <a:rPr lang="fr-FR" sz="700" b="1" dirty="0" smtClean="0">
                <a:hlinkClick r:id="rId5"/>
              </a:rPr>
              <a:t>contre</a:t>
            </a:r>
            <a:r>
              <a:rPr lang="fr-FR" sz="700" b="1" dirty="0"/>
              <a:t> </a:t>
            </a:r>
            <a:r>
              <a:rPr lang="fr-FR" sz="700" b="1" dirty="0">
                <a:hlinkClick r:id="rId6"/>
              </a:rPr>
              <a:t>les</a:t>
            </a:r>
            <a:r>
              <a:rPr lang="fr-FR" sz="700" b="1" dirty="0"/>
              <a:t> </a:t>
            </a:r>
            <a:r>
              <a:rPr lang="fr-FR" sz="700" b="1" dirty="0" smtClean="0">
                <a:hlinkClick r:id="rId27"/>
              </a:rPr>
              <a:t>crues</a:t>
            </a:r>
            <a:endParaRPr lang="fr-FR" sz="700" b="1" dirty="0"/>
          </a:p>
          <a:p>
            <a:pPr marL="0" indent="0">
              <a:buNone/>
            </a:pPr>
            <a:r>
              <a:rPr lang="fr-FR" sz="700" b="1" dirty="0" smtClean="0"/>
              <a:t>Electricité/gaz</a:t>
            </a:r>
          </a:p>
          <a:p>
            <a:pPr marL="365760" lvl="1" indent="0">
              <a:buNone/>
            </a:pPr>
            <a:r>
              <a:rPr lang="fr-FR" sz="700" b="1" dirty="0">
                <a:hlinkClick r:id="rId28"/>
              </a:rPr>
              <a:t/>
            </a:r>
            <a:br>
              <a:rPr lang="fr-FR" sz="700" b="1" dirty="0">
                <a:hlinkClick r:id="rId28"/>
              </a:rPr>
            </a:br>
            <a:r>
              <a:rPr lang="fr-FR" sz="700" b="1" dirty="0">
                <a:hlinkClick r:id="rId28"/>
              </a:rPr>
              <a:t>droit</a:t>
            </a:r>
            <a:r>
              <a:rPr lang="fr-FR" sz="700" b="1" dirty="0"/>
              <a:t> </a:t>
            </a:r>
            <a:r>
              <a:rPr lang="fr-FR" sz="700" b="1" dirty="0" smtClean="0">
                <a:hlinkClick r:id="rId3"/>
              </a:rPr>
              <a:t>de</a:t>
            </a:r>
            <a:r>
              <a:rPr lang="fr-FR" sz="700" b="1" dirty="0"/>
              <a:t> </a:t>
            </a:r>
            <a:r>
              <a:rPr lang="fr-FR" sz="700" b="1" dirty="0">
                <a:hlinkClick r:id="rId29"/>
              </a:rPr>
              <a:t>la</a:t>
            </a:r>
            <a:r>
              <a:rPr lang="fr-FR" sz="700" b="1" dirty="0"/>
              <a:t> </a:t>
            </a:r>
            <a:r>
              <a:rPr lang="fr-FR" sz="700" b="1" dirty="0">
                <a:hlinkClick r:id="rId30"/>
              </a:rPr>
              <a:t>politique</a:t>
            </a:r>
            <a:r>
              <a:rPr lang="fr-FR" sz="700" b="1" dirty="0"/>
              <a:t> </a:t>
            </a:r>
            <a:r>
              <a:rPr lang="fr-FR" sz="700" b="1" dirty="0">
                <a:hlinkClick r:id="rId31"/>
              </a:rPr>
              <a:t>économique</a:t>
            </a:r>
            <a:r>
              <a:rPr lang="fr-FR" sz="700" b="1" dirty="0"/>
              <a:t> </a:t>
            </a:r>
            <a:r>
              <a:rPr lang="fr-FR" sz="700" b="1" dirty="0" smtClean="0">
                <a:hlinkClick r:id="rId32"/>
              </a:rPr>
              <a:t>énergétique</a:t>
            </a:r>
            <a:endParaRPr lang="fr-FR" sz="700" b="1" dirty="0" smtClean="0"/>
          </a:p>
          <a:p>
            <a:pPr marL="685800" lvl="2" indent="0">
              <a:buNone/>
            </a:pPr>
            <a:r>
              <a:rPr lang="fr-FR" sz="700" b="1" dirty="0" smtClean="0"/>
              <a:t>Conditions de concurrence</a:t>
            </a:r>
          </a:p>
          <a:p>
            <a:pPr marL="685800" lvl="2" indent="0">
              <a:buNone/>
            </a:pPr>
            <a:r>
              <a:rPr lang="de-DE" sz="700" b="1" dirty="0" err="1" smtClean="0">
                <a:hlinkClick r:id="rId33"/>
              </a:rPr>
              <a:t>approvisionnement</a:t>
            </a:r>
            <a:r>
              <a:rPr lang="de-DE" sz="700" b="1" dirty="0"/>
              <a:t>  </a:t>
            </a:r>
            <a:r>
              <a:rPr lang="de-DE" sz="700" b="1" dirty="0">
                <a:hlinkClick r:id="rId3"/>
              </a:rPr>
              <a:t>de</a:t>
            </a:r>
            <a:r>
              <a:rPr lang="de-DE" sz="700" b="1" dirty="0"/>
              <a:t> </a:t>
            </a:r>
            <a:r>
              <a:rPr lang="de-DE" sz="700" b="1" dirty="0" err="1" smtClean="0">
                <a:hlinkClick r:id="rId34"/>
              </a:rPr>
              <a:t>base</a:t>
            </a:r>
            <a:endParaRPr lang="de-DE" sz="700" b="1" dirty="0"/>
          </a:p>
          <a:p>
            <a:pPr lvl="2" indent="0">
              <a:buNone/>
            </a:pPr>
            <a:r>
              <a:rPr lang="de-DE" sz="700" b="1" dirty="0" smtClean="0"/>
              <a:t>-&gt; but: </a:t>
            </a:r>
            <a:r>
              <a:rPr lang="de-DE" sz="700" b="1" dirty="0" err="1" smtClean="0"/>
              <a:t>garantir</a:t>
            </a:r>
            <a:r>
              <a:rPr lang="de-DE" sz="700" b="1" dirty="0" smtClean="0"/>
              <a:t>  </a:t>
            </a:r>
            <a:r>
              <a:rPr lang="de-DE" sz="700" b="1" dirty="0" err="1" smtClean="0"/>
              <a:t>un</a:t>
            </a:r>
            <a:r>
              <a:rPr lang="de-DE" sz="700" b="1" dirty="0" smtClean="0"/>
              <a:t> </a:t>
            </a:r>
            <a:r>
              <a:rPr lang="de-DE" sz="700" b="1" dirty="0" err="1" smtClean="0"/>
              <a:t>approvisionnement</a:t>
            </a:r>
            <a:r>
              <a:rPr lang="de-DE" sz="700" b="1" dirty="0" smtClean="0"/>
              <a:t> </a:t>
            </a:r>
            <a:r>
              <a:rPr lang="fr-FR" sz="700" b="1" dirty="0" smtClean="0"/>
              <a:t>efficace </a:t>
            </a:r>
            <a:r>
              <a:rPr lang="fr-FR" sz="700" b="1" dirty="0"/>
              <a:t>et fiable à long terme </a:t>
            </a:r>
            <a:endParaRPr lang="fr-FR" sz="700" dirty="0"/>
          </a:p>
        </p:txBody>
      </p:sp>
      <p:sp>
        <p:nvSpPr>
          <p:cNvPr id="5" name="Inhaltsplatzhalter 3"/>
          <p:cNvSpPr txBox="1">
            <a:spLocks/>
          </p:cNvSpPr>
          <p:nvPr/>
        </p:nvSpPr>
        <p:spPr>
          <a:xfrm>
            <a:off x="4800600" y="1628800"/>
            <a:ext cx="4038600" cy="4525963"/>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fr-FR" b="1" dirty="0" smtClean="0"/>
              <a:t>Infrastructures</a:t>
            </a:r>
            <a:r>
              <a:rPr lang="fr-FR" dirty="0" smtClean="0"/>
              <a:t> :</a:t>
            </a:r>
            <a:endParaRPr lang="de-DE" dirty="0" smtClean="0"/>
          </a:p>
          <a:p>
            <a:r>
              <a:rPr lang="fr-FR" dirty="0" smtClean="0"/>
              <a:t>Contraintes : servitude desserte des réseaux d’eau, électricité, eaux usées.</a:t>
            </a:r>
            <a:endParaRPr lang="de-DE" dirty="0" smtClean="0"/>
          </a:p>
          <a:p>
            <a:r>
              <a:rPr lang="fr-FR" dirty="0" smtClean="0"/>
              <a:t>Au sujet du réseau d’eau, le syndicat d’adduction d’eau potable qui siège au sein de la Communauté de Communes est sollicité pour décrire la présence de réseau d’eau sur le terrain constructible.</a:t>
            </a:r>
            <a:endParaRPr lang="de-DE" dirty="0" smtClean="0"/>
          </a:p>
          <a:p>
            <a:r>
              <a:rPr lang="fr-FR" dirty="0" smtClean="0"/>
              <a:t>Au sujet de l’électricité, ENEDIS, société d’électricité est sollicitée pour la desserte en électricité du terrain</a:t>
            </a:r>
            <a:endParaRPr lang="de-DE" dirty="0" smtClean="0"/>
          </a:p>
          <a:p>
            <a:r>
              <a:rPr lang="fr-FR" dirty="0" smtClean="0"/>
              <a:t>Au sujet de l’assainissement, le syndicat, au sein de la communauté de Communes est sollicité pour renseigner la mairie sur la desserte en réseau d’assainissement.</a:t>
            </a:r>
            <a:endParaRPr lang="de-DE" dirty="0" smtClean="0"/>
          </a:p>
          <a:p>
            <a:pPr marL="0" indent="0">
              <a:buFont typeface="Arial" panose="020B0604020202020204" pitchFamily="34" charset="0"/>
              <a:buNone/>
            </a:pPr>
            <a:endParaRPr lang="fr-FR" dirty="0"/>
          </a:p>
        </p:txBody>
      </p:sp>
    </p:spTree>
    <p:extLst>
      <p:ext uri="{BB962C8B-B14F-4D97-AF65-F5344CB8AC3E}">
        <p14:creationId xmlns:p14="http://schemas.microsoft.com/office/powerpoint/2010/main" val="3574473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Code d’urbanisme</a:t>
            </a:r>
            <a:endParaRPr lang="fr-FR" dirty="0"/>
          </a:p>
        </p:txBody>
      </p:sp>
      <p:sp>
        <p:nvSpPr>
          <p:cNvPr id="5" name="Inhaltsplatzhalter 3"/>
          <p:cNvSpPr>
            <a:spLocks noGrp="1"/>
          </p:cNvSpPr>
          <p:nvPr>
            <p:ph sz="quarter" idx="1"/>
          </p:nvPr>
        </p:nvSpPr>
        <p:spPr/>
        <p:txBody>
          <a:bodyPr>
            <a:normAutofit fontScale="92500" lnSpcReduction="20000"/>
          </a:bodyPr>
          <a:lstStyle/>
          <a:p>
            <a:r>
              <a:rPr lang="fr-FR" b="1" dirty="0"/>
              <a:t>Où trouver le code de l’urbanisme</a:t>
            </a:r>
            <a:endParaRPr lang="de-DE" dirty="0"/>
          </a:p>
          <a:p>
            <a:r>
              <a:rPr lang="fr-FR" dirty="0"/>
              <a:t>Le </a:t>
            </a:r>
            <a:r>
              <a:rPr lang="fr-FR" b="1" dirty="0"/>
              <a:t>Code de l'urbanisme </a:t>
            </a:r>
            <a:r>
              <a:rPr lang="fr-FR" dirty="0"/>
              <a:t>est un registre regroupant en les dispositions législatives et réglementaires relatives au droit de l'urbanisme.</a:t>
            </a:r>
            <a:endParaRPr lang="de-DE" dirty="0"/>
          </a:p>
          <a:p>
            <a:r>
              <a:rPr lang="fr-FR" dirty="0"/>
              <a:t>Le Code de l’Urbanisme figure sur le site légifrance.gouv.fr </a:t>
            </a:r>
            <a:endParaRPr lang="de-DE" dirty="0"/>
          </a:p>
          <a:p>
            <a:pPr marL="0" indent="0">
              <a:buNone/>
            </a:pPr>
            <a:endParaRPr lang="fr-FR" dirty="0"/>
          </a:p>
          <a:p>
            <a:endParaRPr lang="fr-FR" dirty="0"/>
          </a:p>
        </p:txBody>
      </p:sp>
      <p:sp>
        <p:nvSpPr>
          <p:cNvPr id="6" name="Inhaltsplatzhalter 4"/>
          <p:cNvSpPr txBox="1">
            <a:spLocks/>
          </p:cNvSpPr>
          <p:nvPr/>
        </p:nvSpPr>
        <p:spPr>
          <a:xfrm>
            <a:off x="4765374" y="1700807"/>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dirty="0" smtClean="0"/>
              <a:t>En Allemagne le code d’urbanisme est défini au niveau national, fédéral et communal.</a:t>
            </a:r>
            <a:endParaRPr lang="fr-FR" dirty="0"/>
          </a:p>
        </p:txBody>
      </p:sp>
    </p:spTree>
    <p:extLst>
      <p:ext uri="{BB962C8B-B14F-4D97-AF65-F5344CB8AC3E}">
        <p14:creationId xmlns:p14="http://schemas.microsoft.com/office/powerpoint/2010/main" val="2503682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dirty="0" err="1" smtClean="0"/>
              <a:t>Renovation+Annexes</a:t>
            </a:r>
            <a:endParaRPr lang="fr-FR" dirty="0"/>
          </a:p>
        </p:txBody>
      </p:sp>
      <p:sp>
        <p:nvSpPr>
          <p:cNvPr id="5" name="Inhaltsplatzhalter 3"/>
          <p:cNvSpPr>
            <a:spLocks noGrp="1"/>
          </p:cNvSpPr>
          <p:nvPr>
            <p:ph sz="quarter" idx="1"/>
          </p:nvPr>
        </p:nvSpPr>
        <p:spPr/>
        <p:txBody>
          <a:bodyPr>
            <a:normAutofit fontScale="77500" lnSpcReduction="20000"/>
          </a:bodyPr>
          <a:lstStyle/>
          <a:p>
            <a:r>
              <a:rPr lang="fr-FR" b="1" dirty="0"/>
              <a:t>AJOUT DE DEPENDANCES (piscine, véranda)</a:t>
            </a:r>
            <a:endParaRPr lang="de-DE" dirty="0"/>
          </a:p>
          <a:p>
            <a:r>
              <a:rPr lang="fr-FR" dirty="0"/>
              <a:t>L’ajout d’annexes fait toujours l’objet de demande d’autorisation d’urbanisme ; au-dessus de 150 m de surface de plancher de l’habitation principale, l’intéressé devra faire appel à un architecte. Sinon, en zone « U » exclusivement, il devra compléter le </a:t>
            </a:r>
            <a:r>
              <a:rPr lang="fr-FR" dirty="0" err="1"/>
              <a:t>cerfa</a:t>
            </a:r>
            <a:r>
              <a:rPr lang="fr-FR" dirty="0"/>
              <a:t> dénommé déclaration préalable</a:t>
            </a:r>
            <a:r>
              <a:rPr lang="fr-FR" dirty="0" smtClean="0"/>
              <a:t>.</a:t>
            </a:r>
            <a:endParaRPr lang="de-DE" dirty="0"/>
          </a:p>
        </p:txBody>
      </p:sp>
      <p:sp>
        <p:nvSpPr>
          <p:cNvPr id="6" name="Inhaltsplatzhalter 4"/>
          <p:cNvSpPr txBox="1">
            <a:spLocks/>
          </p:cNvSpPr>
          <p:nvPr/>
        </p:nvSpPr>
        <p:spPr>
          <a:xfrm>
            <a:off x="4781872" y="1700807"/>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dirty="0" smtClean="0"/>
              <a:t>En Allemagne il y a certains Annexes qu’on peut rajouter sans demander un permis de construire. Par exemple des piscines jusqu’à une certaine taille. Ils sont définis dans le code d’urbanisme de Bavière.</a:t>
            </a:r>
            <a:endParaRPr lang="fr-FR" dirty="0"/>
          </a:p>
        </p:txBody>
      </p:sp>
    </p:spTree>
    <p:extLst>
      <p:ext uri="{BB962C8B-B14F-4D97-AF65-F5344CB8AC3E}">
        <p14:creationId xmlns:p14="http://schemas.microsoft.com/office/powerpoint/2010/main" val="673088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fr-FR" dirty="0" smtClean="0"/>
              <a:t>Control conformité par rapport au permis de construire</a:t>
            </a:r>
            <a:endParaRPr lang="fr-FR" dirty="0"/>
          </a:p>
        </p:txBody>
      </p:sp>
      <p:sp>
        <p:nvSpPr>
          <p:cNvPr id="6" name="Inhaltsplatzhalter 4"/>
          <p:cNvSpPr>
            <a:spLocks noGrp="1"/>
          </p:cNvSpPr>
          <p:nvPr>
            <p:ph sz="quarter" idx="1"/>
          </p:nvPr>
        </p:nvSpPr>
        <p:spPr>
          <a:xfrm>
            <a:off x="683568" y="1628800"/>
            <a:ext cx="4038600" cy="4525963"/>
          </a:xfrm>
        </p:spPr>
        <p:txBody>
          <a:bodyPr>
            <a:normAutofit/>
          </a:bodyPr>
          <a:lstStyle/>
          <a:p>
            <a:r>
              <a:rPr lang="fr-FR" dirty="0" smtClean="0"/>
              <a:t>En Allemagne la sous-préfecture est chargée des contrôles conformité. Elle doit être appelée par la commune.</a:t>
            </a:r>
            <a:endParaRPr lang="fr-FR" dirty="0"/>
          </a:p>
        </p:txBody>
      </p:sp>
      <p:sp>
        <p:nvSpPr>
          <p:cNvPr id="5" name="Inhaltsplatzhalter 3"/>
          <p:cNvSpPr txBox="1">
            <a:spLocks/>
          </p:cNvSpPr>
          <p:nvPr/>
        </p:nvSpPr>
        <p:spPr>
          <a:xfrm>
            <a:off x="4800600" y="1752600"/>
            <a:ext cx="4038600" cy="4525963"/>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fr-FR" b="1" dirty="0" smtClean="0"/>
              <a:t>CONTROLE RESPECT PERMIS DE CONSTRUIRE</a:t>
            </a:r>
            <a:endParaRPr lang="de-DE" dirty="0" smtClean="0"/>
          </a:p>
          <a:p>
            <a:r>
              <a:rPr lang="fr-FR" dirty="0" smtClean="0"/>
              <a:t>A la fin des travaux, le pétitionnaire (propriétaire) dépose un formulaire intitulé D.A.A.C.T. (déclaration attestant l’achèvement et la conformité des travaux).</a:t>
            </a:r>
            <a:endParaRPr lang="de-DE" dirty="0" smtClean="0"/>
          </a:p>
          <a:p>
            <a:r>
              <a:rPr lang="fr-FR" dirty="0" smtClean="0"/>
              <a:t>A Argences, le policier municipal est assermenté pour faire les contrôles de conformité par rapport au permis de construire présenté et accordé.</a:t>
            </a:r>
            <a:endParaRPr lang="de-DE" dirty="0" smtClean="0"/>
          </a:p>
          <a:p>
            <a:r>
              <a:rPr lang="fr-FR" dirty="0" smtClean="0"/>
              <a:t>Celui-ci dispose de 90 jours à date de dépôt de la D.A.A.C.T. pour effectuer le contrôle sur place.</a:t>
            </a:r>
            <a:endParaRPr lang="de-DE" dirty="0" smtClean="0"/>
          </a:p>
          <a:p>
            <a:r>
              <a:rPr lang="fr-FR" dirty="0" smtClean="0"/>
              <a:t>Contrôles avec du Google </a:t>
            </a:r>
            <a:r>
              <a:rPr lang="fr-FR" dirty="0" err="1" smtClean="0"/>
              <a:t>Maps</a:t>
            </a:r>
            <a:endParaRPr lang="fr-FR" dirty="0"/>
          </a:p>
        </p:txBody>
      </p:sp>
      <p:pic>
        <p:nvPicPr>
          <p:cNvPr id="1026" name="Picture 2" descr="Travaux au sein de votre habitation | Hérouville Saint clai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6196" y="4698404"/>
            <a:ext cx="2809168" cy="1580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89658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alathea">
  <a:themeElements>
    <a:clrScheme name="Benutzerdefiniert 50">
      <a:dk1>
        <a:sysClr val="windowText" lastClr="000000"/>
      </a:dk1>
      <a:lt1>
        <a:sysClr val="window" lastClr="FFFFFF"/>
      </a:lt1>
      <a:dk2>
        <a:srgbClr val="42729E"/>
      </a:dk2>
      <a:lt2>
        <a:srgbClr val="000000"/>
      </a:lt2>
      <a:accent1>
        <a:srgbClr val="94B6D2"/>
      </a:accent1>
      <a:accent2>
        <a:srgbClr val="EFE0BD"/>
      </a:accent2>
      <a:accent3>
        <a:srgbClr val="A5AB81"/>
      </a:accent3>
      <a:accent4>
        <a:srgbClr val="D8B25C"/>
      </a:accent4>
      <a:accent5>
        <a:srgbClr val="7BA79D"/>
      </a:accent5>
      <a:accent6>
        <a:srgbClr val="968C8C"/>
      </a:accent6>
      <a:hlink>
        <a:srgbClr val="F7B615"/>
      </a:hlink>
      <a:folHlink>
        <a:srgbClr val="704404"/>
      </a:folHlink>
    </a:clrScheme>
    <a:fontScheme name="Galathe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alathe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694</Words>
  <Application>Microsoft Office PowerPoint</Application>
  <PresentationFormat>Bildschirmpräsentation (4:3)</PresentationFormat>
  <Paragraphs>202</Paragraphs>
  <Slides>17</Slides>
  <Notes>0</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Galathea</vt:lpstr>
      <vt:lpstr>Projet citoyen</vt:lpstr>
      <vt:lpstr>Structure</vt:lpstr>
      <vt:lpstr>Les villes jumelées</vt:lpstr>
      <vt:lpstr>PLU(i)</vt:lpstr>
      <vt:lpstr>Permis de construire</vt:lpstr>
      <vt:lpstr>Contraintes d’infrastructure</vt:lpstr>
      <vt:lpstr>Code d’urbanisme</vt:lpstr>
      <vt:lpstr>Renovation+Annexes</vt:lpstr>
      <vt:lpstr>Control conformité par rapport au permis de construire</vt:lpstr>
      <vt:lpstr>Fiscalité</vt:lpstr>
      <vt:lpstr>Logements sociaux</vt:lpstr>
      <vt:lpstr>Bâtiments recevant du public</vt:lpstr>
      <vt:lpstr>Monuments de France</vt:lpstr>
      <vt:lpstr>Environnement/Umwelt</vt:lpstr>
      <vt:lpstr>Attribution de noms de rue</vt:lpstr>
      <vt:lpstr>Conclusion</vt:lpstr>
      <vt:lpstr>Merci!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citoyen</dc:title>
  <dc:creator>Marlene Walther</dc:creator>
  <cp:lastModifiedBy>Marlene Walther</cp:lastModifiedBy>
  <cp:revision>113</cp:revision>
  <dcterms:created xsi:type="dcterms:W3CDTF">2021-06-16T11:54:57Z</dcterms:created>
  <dcterms:modified xsi:type="dcterms:W3CDTF">2021-07-30T18:04:02Z</dcterms:modified>
</cp:coreProperties>
</file>